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xls" ContentType="application/vnd.ms-exce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85" r:id="rId2"/>
    <p:sldId id="286" r:id="rId3"/>
    <p:sldId id="287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1" r:id="rId17"/>
    <p:sldId id="300" r:id="rId18"/>
    <p:sldId id="302" r:id="rId19"/>
    <p:sldId id="303" r:id="rId20"/>
    <p:sldId id="350" r:id="rId21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32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14A161-5B63-423E-8E2A-E6CC5192F83A}" type="doc">
      <dgm:prSet loTypeId="urn:microsoft.com/office/officeart/2005/8/layout/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D716F9D-15DD-4C4A-A0C4-3CBE0E2DBF51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600" dirty="0"/>
            <a:t>Обеспечение социальной защиты застрахованных и экономической заинтересованности субъектов страхования в снижении профессионального риска</a:t>
          </a:r>
        </a:p>
      </dgm:t>
    </dgm:pt>
    <dgm:pt modelId="{B057E5AA-0F28-43F7-977A-768757C279C9}" type="parTrans" cxnId="{1C097C23-40E2-465A-AF92-4AB5FF83A094}">
      <dgm:prSet/>
      <dgm:spPr/>
      <dgm:t>
        <a:bodyPr/>
        <a:lstStyle/>
        <a:p>
          <a:endParaRPr lang="ru-RU"/>
        </a:p>
      </dgm:t>
    </dgm:pt>
    <dgm:pt modelId="{9F1B938B-CC89-4335-9CE3-44026C76199B}" type="sibTrans" cxnId="{1C097C23-40E2-465A-AF92-4AB5FF83A094}">
      <dgm:prSet/>
      <dgm:spPr/>
      <dgm:t>
        <a:bodyPr/>
        <a:lstStyle/>
        <a:p>
          <a:endParaRPr lang="ru-RU"/>
        </a:p>
      </dgm:t>
    </dgm:pt>
    <dgm:pt modelId="{7C5A87E0-E1BB-4EE8-A74D-09455DC3F6CE}">
      <dgm:prSet phldrT="[Текст]" custT="1"/>
      <dgm:spPr/>
      <dgm:t>
        <a:bodyPr/>
        <a:lstStyle/>
        <a:p>
          <a:r>
            <a:rPr lang="ru-RU" sz="1600" dirty="0"/>
            <a:t>Обеспечение предупредительных мер по сокращению производственного травматизма и профессиональных заболеваний  </a:t>
          </a:r>
        </a:p>
      </dgm:t>
    </dgm:pt>
    <dgm:pt modelId="{E958435A-4AF9-4E5F-BD5B-C047EC807127}" type="parTrans" cxnId="{395465EE-511D-4D69-9E7D-AD3C00F8215D}">
      <dgm:prSet/>
      <dgm:spPr/>
      <dgm:t>
        <a:bodyPr/>
        <a:lstStyle/>
        <a:p>
          <a:endParaRPr lang="ru-RU"/>
        </a:p>
      </dgm:t>
    </dgm:pt>
    <dgm:pt modelId="{FE33006D-D63D-4F27-949E-4A54C85F72E5}" type="sibTrans" cxnId="{395465EE-511D-4D69-9E7D-AD3C00F8215D}">
      <dgm:prSet/>
      <dgm:spPr/>
      <dgm:t>
        <a:bodyPr/>
        <a:lstStyle/>
        <a:p>
          <a:endParaRPr lang="ru-RU"/>
        </a:p>
      </dgm:t>
    </dgm:pt>
    <dgm:pt modelId="{8D249030-F307-4BC1-B5E3-580C736984DE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800" dirty="0"/>
            <a:t>Возмещение вреда причиненного жизни и здоровью застрахованного</a:t>
          </a:r>
        </a:p>
      </dgm:t>
    </dgm:pt>
    <dgm:pt modelId="{679B2B7B-FE2C-4CA5-91C2-FCFA69EA99BF}" type="parTrans" cxnId="{1CE68134-1AE9-4134-A55F-F5A2BEA97BAF}">
      <dgm:prSet/>
      <dgm:spPr/>
      <dgm:t>
        <a:bodyPr/>
        <a:lstStyle/>
        <a:p>
          <a:endParaRPr lang="ru-RU"/>
        </a:p>
      </dgm:t>
    </dgm:pt>
    <dgm:pt modelId="{1B9CCA9F-BBBE-4D16-AF59-B12162311FA6}" type="sibTrans" cxnId="{1CE68134-1AE9-4134-A55F-F5A2BEA97BAF}">
      <dgm:prSet/>
      <dgm:spPr/>
      <dgm:t>
        <a:bodyPr/>
        <a:lstStyle/>
        <a:p>
          <a:endParaRPr lang="ru-RU"/>
        </a:p>
      </dgm:t>
    </dgm:pt>
    <dgm:pt modelId="{68FA984C-0DF0-4E03-B6C6-ABD0F2F3F79A}" type="pres">
      <dgm:prSet presAssocID="{5B14A161-5B63-423E-8E2A-E6CC5192F83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A702BD-98DE-4F9E-9805-768D81ED9A68}" type="pres">
      <dgm:prSet presAssocID="{ED716F9D-15DD-4C4A-A0C4-3CBE0E2DBF51}" presName="parentLin" presStyleCnt="0"/>
      <dgm:spPr/>
    </dgm:pt>
    <dgm:pt modelId="{AF5F9795-8D9E-4AC0-A3A8-CCD4402EECC9}" type="pres">
      <dgm:prSet presAssocID="{ED716F9D-15DD-4C4A-A0C4-3CBE0E2DBF51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4BBA662B-8E4C-4B61-8844-BC9A18D2361A}" type="pres">
      <dgm:prSet presAssocID="{ED716F9D-15DD-4C4A-A0C4-3CBE0E2DBF51}" presName="parentText" presStyleLbl="node1" presStyleIdx="0" presStyleCnt="3" custScaleX="124284" custScaleY="26350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32C015-815F-401E-828A-492CB01BEA80}" type="pres">
      <dgm:prSet presAssocID="{ED716F9D-15DD-4C4A-A0C4-3CBE0E2DBF51}" presName="negativeSpace" presStyleCnt="0"/>
      <dgm:spPr/>
    </dgm:pt>
    <dgm:pt modelId="{A5B3A273-B9AB-4B86-A2B3-91C4A90524D5}" type="pres">
      <dgm:prSet presAssocID="{ED716F9D-15DD-4C4A-A0C4-3CBE0E2DBF51}" presName="childText" presStyleLbl="conFgAcc1" presStyleIdx="0" presStyleCnt="3" custScaleY="212183">
        <dgm:presLayoutVars>
          <dgm:bulletEnabled val="1"/>
        </dgm:presLayoutVars>
      </dgm:prSet>
      <dgm:spPr>
        <a:ln w="28575">
          <a:solidFill>
            <a:schemeClr val="accent2"/>
          </a:solidFill>
        </a:ln>
      </dgm:spPr>
    </dgm:pt>
    <dgm:pt modelId="{BAF070AE-47C6-4CF7-8D37-11F7D24E33AB}" type="pres">
      <dgm:prSet presAssocID="{9F1B938B-CC89-4335-9CE3-44026C76199B}" presName="spaceBetweenRectangles" presStyleCnt="0"/>
      <dgm:spPr/>
    </dgm:pt>
    <dgm:pt modelId="{3B5357BE-040E-4997-AEBB-BBB252EEB2D5}" type="pres">
      <dgm:prSet presAssocID="{7C5A87E0-E1BB-4EE8-A74D-09455DC3F6CE}" presName="parentLin" presStyleCnt="0"/>
      <dgm:spPr/>
    </dgm:pt>
    <dgm:pt modelId="{4F4904DD-A05A-424C-8E21-211931ADDE24}" type="pres">
      <dgm:prSet presAssocID="{7C5A87E0-E1BB-4EE8-A74D-09455DC3F6C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D53307B4-9064-4A89-AC80-EC8E061AD4C3}" type="pres">
      <dgm:prSet presAssocID="{7C5A87E0-E1BB-4EE8-A74D-09455DC3F6CE}" presName="parentText" presStyleLbl="node1" presStyleIdx="1" presStyleCnt="3" custScaleX="123678" custScaleY="27331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0E468F-B72E-451D-8D93-CDD93158BDB7}" type="pres">
      <dgm:prSet presAssocID="{7C5A87E0-E1BB-4EE8-A74D-09455DC3F6CE}" presName="negativeSpace" presStyleCnt="0"/>
      <dgm:spPr/>
    </dgm:pt>
    <dgm:pt modelId="{D2F02EAA-1308-43E2-8FAA-2DC8897DC4B3}" type="pres">
      <dgm:prSet presAssocID="{7C5A87E0-E1BB-4EE8-A74D-09455DC3F6CE}" presName="childText" presStyleLbl="conFgAcc1" presStyleIdx="1" presStyleCnt="3" custScaleY="201419">
        <dgm:presLayoutVars>
          <dgm:bulletEnabled val="1"/>
        </dgm:presLayoutVars>
      </dgm:prSet>
      <dgm:spPr>
        <a:ln w="28575">
          <a:solidFill>
            <a:schemeClr val="accent5">
              <a:lumMod val="75000"/>
            </a:schemeClr>
          </a:solidFill>
        </a:ln>
      </dgm:spPr>
    </dgm:pt>
    <dgm:pt modelId="{704EF492-F481-4021-9759-4F8C306CB844}" type="pres">
      <dgm:prSet presAssocID="{FE33006D-D63D-4F27-949E-4A54C85F72E5}" presName="spaceBetweenRectangles" presStyleCnt="0"/>
      <dgm:spPr/>
    </dgm:pt>
    <dgm:pt modelId="{669528AA-6BE7-40FF-9258-0B56CFE7CF77}" type="pres">
      <dgm:prSet presAssocID="{8D249030-F307-4BC1-B5E3-580C736984DE}" presName="parentLin" presStyleCnt="0"/>
      <dgm:spPr/>
    </dgm:pt>
    <dgm:pt modelId="{D86F7545-0BB1-4B22-AC09-C9BBF91E8A1B}" type="pres">
      <dgm:prSet presAssocID="{8D249030-F307-4BC1-B5E3-580C736984DE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24DBDBD5-D780-43D1-A4AE-72D1FC97270D}" type="pres">
      <dgm:prSet presAssocID="{8D249030-F307-4BC1-B5E3-580C736984DE}" presName="parentText" presStyleLbl="node1" presStyleIdx="2" presStyleCnt="3" custScaleX="124253" custScaleY="2680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1FC3C6-648A-448C-88B1-7A2DC7747E64}" type="pres">
      <dgm:prSet presAssocID="{8D249030-F307-4BC1-B5E3-580C736984DE}" presName="negativeSpace" presStyleCnt="0"/>
      <dgm:spPr/>
    </dgm:pt>
    <dgm:pt modelId="{FEB3D801-7414-4AAD-B298-0EAB4F1E357A}" type="pres">
      <dgm:prSet presAssocID="{8D249030-F307-4BC1-B5E3-580C736984DE}" presName="childText" presStyleLbl="conFgAcc1" presStyleIdx="2" presStyleCnt="3" custScaleY="209153">
        <dgm:presLayoutVars>
          <dgm:bulletEnabled val="1"/>
        </dgm:presLayoutVars>
      </dgm:prSet>
      <dgm:spPr>
        <a:ln w="28575">
          <a:solidFill>
            <a:srgbClr val="92D050"/>
          </a:solidFill>
        </a:ln>
      </dgm:spPr>
    </dgm:pt>
  </dgm:ptLst>
  <dgm:cxnLst>
    <dgm:cxn modelId="{D7A1BF26-51C5-4AA1-BC45-4298661854D4}" type="presOf" srcId="{7C5A87E0-E1BB-4EE8-A74D-09455DC3F6CE}" destId="{D53307B4-9064-4A89-AC80-EC8E061AD4C3}" srcOrd="1" destOrd="0" presId="urn:microsoft.com/office/officeart/2005/8/layout/list1"/>
    <dgm:cxn modelId="{2987B4F4-C2A3-41D1-9C36-0104E6C467C1}" type="presOf" srcId="{8D249030-F307-4BC1-B5E3-580C736984DE}" destId="{D86F7545-0BB1-4B22-AC09-C9BBF91E8A1B}" srcOrd="0" destOrd="0" presId="urn:microsoft.com/office/officeart/2005/8/layout/list1"/>
    <dgm:cxn modelId="{EADE2536-73A7-41B4-9760-8F0AC47D7611}" type="presOf" srcId="{ED716F9D-15DD-4C4A-A0C4-3CBE0E2DBF51}" destId="{AF5F9795-8D9E-4AC0-A3A8-CCD4402EECC9}" srcOrd="0" destOrd="0" presId="urn:microsoft.com/office/officeart/2005/8/layout/list1"/>
    <dgm:cxn modelId="{8EEA5543-F84C-4F46-BDDF-D8934E0AD1ED}" type="presOf" srcId="{7C5A87E0-E1BB-4EE8-A74D-09455DC3F6CE}" destId="{4F4904DD-A05A-424C-8E21-211931ADDE24}" srcOrd="0" destOrd="0" presId="urn:microsoft.com/office/officeart/2005/8/layout/list1"/>
    <dgm:cxn modelId="{395465EE-511D-4D69-9E7D-AD3C00F8215D}" srcId="{5B14A161-5B63-423E-8E2A-E6CC5192F83A}" destId="{7C5A87E0-E1BB-4EE8-A74D-09455DC3F6CE}" srcOrd="1" destOrd="0" parTransId="{E958435A-4AF9-4E5F-BD5B-C047EC807127}" sibTransId="{FE33006D-D63D-4F27-949E-4A54C85F72E5}"/>
    <dgm:cxn modelId="{1CE68134-1AE9-4134-A55F-F5A2BEA97BAF}" srcId="{5B14A161-5B63-423E-8E2A-E6CC5192F83A}" destId="{8D249030-F307-4BC1-B5E3-580C736984DE}" srcOrd="2" destOrd="0" parTransId="{679B2B7B-FE2C-4CA5-91C2-FCFA69EA99BF}" sibTransId="{1B9CCA9F-BBBE-4D16-AF59-B12162311FA6}"/>
    <dgm:cxn modelId="{D119C4B1-D926-4FAF-926C-19CA215EC802}" type="presOf" srcId="{8D249030-F307-4BC1-B5E3-580C736984DE}" destId="{24DBDBD5-D780-43D1-A4AE-72D1FC97270D}" srcOrd="1" destOrd="0" presId="urn:microsoft.com/office/officeart/2005/8/layout/list1"/>
    <dgm:cxn modelId="{757AC06B-5875-4A85-AA64-C889349B0781}" type="presOf" srcId="{5B14A161-5B63-423E-8E2A-E6CC5192F83A}" destId="{68FA984C-0DF0-4E03-B6C6-ABD0F2F3F79A}" srcOrd="0" destOrd="0" presId="urn:microsoft.com/office/officeart/2005/8/layout/list1"/>
    <dgm:cxn modelId="{295EB18F-2738-4386-B252-9B226D5521A9}" type="presOf" srcId="{ED716F9D-15DD-4C4A-A0C4-3CBE0E2DBF51}" destId="{4BBA662B-8E4C-4B61-8844-BC9A18D2361A}" srcOrd="1" destOrd="0" presId="urn:microsoft.com/office/officeart/2005/8/layout/list1"/>
    <dgm:cxn modelId="{1C097C23-40E2-465A-AF92-4AB5FF83A094}" srcId="{5B14A161-5B63-423E-8E2A-E6CC5192F83A}" destId="{ED716F9D-15DD-4C4A-A0C4-3CBE0E2DBF51}" srcOrd="0" destOrd="0" parTransId="{B057E5AA-0F28-43F7-977A-768757C279C9}" sibTransId="{9F1B938B-CC89-4335-9CE3-44026C76199B}"/>
    <dgm:cxn modelId="{93AB4FF3-39F7-4E66-9EC6-D82CC3C1CB4E}" type="presParOf" srcId="{68FA984C-0DF0-4E03-B6C6-ABD0F2F3F79A}" destId="{96A702BD-98DE-4F9E-9805-768D81ED9A68}" srcOrd="0" destOrd="0" presId="urn:microsoft.com/office/officeart/2005/8/layout/list1"/>
    <dgm:cxn modelId="{476B6DD6-A629-46D4-A7C9-5264A92ABA35}" type="presParOf" srcId="{96A702BD-98DE-4F9E-9805-768D81ED9A68}" destId="{AF5F9795-8D9E-4AC0-A3A8-CCD4402EECC9}" srcOrd="0" destOrd="0" presId="urn:microsoft.com/office/officeart/2005/8/layout/list1"/>
    <dgm:cxn modelId="{B716FC69-0158-4C3D-AE95-3277D0F6512F}" type="presParOf" srcId="{96A702BD-98DE-4F9E-9805-768D81ED9A68}" destId="{4BBA662B-8E4C-4B61-8844-BC9A18D2361A}" srcOrd="1" destOrd="0" presId="urn:microsoft.com/office/officeart/2005/8/layout/list1"/>
    <dgm:cxn modelId="{6C380738-3E6A-432E-8032-D83345E9481D}" type="presParOf" srcId="{68FA984C-0DF0-4E03-B6C6-ABD0F2F3F79A}" destId="{8232C015-815F-401E-828A-492CB01BEA80}" srcOrd="1" destOrd="0" presId="urn:microsoft.com/office/officeart/2005/8/layout/list1"/>
    <dgm:cxn modelId="{78F56CCB-384F-43EB-8540-D86429F588D1}" type="presParOf" srcId="{68FA984C-0DF0-4E03-B6C6-ABD0F2F3F79A}" destId="{A5B3A273-B9AB-4B86-A2B3-91C4A90524D5}" srcOrd="2" destOrd="0" presId="urn:microsoft.com/office/officeart/2005/8/layout/list1"/>
    <dgm:cxn modelId="{AD735E86-B333-4CA7-AD5F-A511647CD844}" type="presParOf" srcId="{68FA984C-0DF0-4E03-B6C6-ABD0F2F3F79A}" destId="{BAF070AE-47C6-4CF7-8D37-11F7D24E33AB}" srcOrd="3" destOrd="0" presId="urn:microsoft.com/office/officeart/2005/8/layout/list1"/>
    <dgm:cxn modelId="{DF2C4B71-BABB-4CA4-9A53-07FF877D5044}" type="presParOf" srcId="{68FA984C-0DF0-4E03-B6C6-ABD0F2F3F79A}" destId="{3B5357BE-040E-4997-AEBB-BBB252EEB2D5}" srcOrd="4" destOrd="0" presId="urn:microsoft.com/office/officeart/2005/8/layout/list1"/>
    <dgm:cxn modelId="{A9806EA2-7CA6-42E1-8D46-F79C7677C982}" type="presParOf" srcId="{3B5357BE-040E-4997-AEBB-BBB252EEB2D5}" destId="{4F4904DD-A05A-424C-8E21-211931ADDE24}" srcOrd="0" destOrd="0" presId="urn:microsoft.com/office/officeart/2005/8/layout/list1"/>
    <dgm:cxn modelId="{521194F8-CA2F-4E89-8862-A85E94599026}" type="presParOf" srcId="{3B5357BE-040E-4997-AEBB-BBB252EEB2D5}" destId="{D53307B4-9064-4A89-AC80-EC8E061AD4C3}" srcOrd="1" destOrd="0" presId="urn:microsoft.com/office/officeart/2005/8/layout/list1"/>
    <dgm:cxn modelId="{D3ED2B99-C4E8-40FF-ADB0-1293A64C667C}" type="presParOf" srcId="{68FA984C-0DF0-4E03-B6C6-ABD0F2F3F79A}" destId="{A10E468F-B72E-451D-8D93-CDD93158BDB7}" srcOrd="5" destOrd="0" presId="urn:microsoft.com/office/officeart/2005/8/layout/list1"/>
    <dgm:cxn modelId="{D1DE2968-0874-4ECF-943F-78423592FCF2}" type="presParOf" srcId="{68FA984C-0DF0-4E03-B6C6-ABD0F2F3F79A}" destId="{D2F02EAA-1308-43E2-8FAA-2DC8897DC4B3}" srcOrd="6" destOrd="0" presId="urn:microsoft.com/office/officeart/2005/8/layout/list1"/>
    <dgm:cxn modelId="{F24C1660-87D5-41EA-88F5-683E6D9FAF80}" type="presParOf" srcId="{68FA984C-0DF0-4E03-B6C6-ABD0F2F3F79A}" destId="{704EF492-F481-4021-9759-4F8C306CB844}" srcOrd="7" destOrd="0" presId="urn:microsoft.com/office/officeart/2005/8/layout/list1"/>
    <dgm:cxn modelId="{8D3AACBA-FA9A-4471-84E4-593EE3E3D3D2}" type="presParOf" srcId="{68FA984C-0DF0-4E03-B6C6-ABD0F2F3F79A}" destId="{669528AA-6BE7-40FF-9258-0B56CFE7CF77}" srcOrd="8" destOrd="0" presId="urn:microsoft.com/office/officeart/2005/8/layout/list1"/>
    <dgm:cxn modelId="{A3942095-7A6D-48D0-927F-8EDF728EDFDD}" type="presParOf" srcId="{669528AA-6BE7-40FF-9258-0B56CFE7CF77}" destId="{D86F7545-0BB1-4B22-AC09-C9BBF91E8A1B}" srcOrd="0" destOrd="0" presId="urn:microsoft.com/office/officeart/2005/8/layout/list1"/>
    <dgm:cxn modelId="{6AC3BF26-8F17-4310-9C17-381847FAD8D6}" type="presParOf" srcId="{669528AA-6BE7-40FF-9258-0B56CFE7CF77}" destId="{24DBDBD5-D780-43D1-A4AE-72D1FC97270D}" srcOrd="1" destOrd="0" presId="urn:microsoft.com/office/officeart/2005/8/layout/list1"/>
    <dgm:cxn modelId="{A2A4DB72-5663-4B79-A8D8-6D4DEA00B0BB}" type="presParOf" srcId="{68FA984C-0DF0-4E03-B6C6-ABD0F2F3F79A}" destId="{041FC3C6-648A-448C-88B1-7A2DC7747E64}" srcOrd="9" destOrd="0" presId="urn:microsoft.com/office/officeart/2005/8/layout/list1"/>
    <dgm:cxn modelId="{0760406A-6461-4057-A92A-95085B05CFF3}" type="presParOf" srcId="{68FA984C-0DF0-4E03-B6C6-ABD0F2F3F79A}" destId="{FEB3D801-7414-4AAD-B298-0EAB4F1E357A}" srcOrd="10" destOrd="0" presId="urn:microsoft.com/office/officeart/2005/8/layout/lis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1B584C-2474-4C6C-855D-8EE6874DCB0B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00677C-AE92-40B9-A985-3BC48CA7539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2CA724-04A0-41EC-A6D5-BEDCEA00B1C6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90645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FDF38D-38BB-4895-BB5C-B76CE35E0103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79441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279914"/>
            <a:ext cx="5486400" cy="686954"/>
          </a:xfrm>
          <a:prstGeom prst="rect">
            <a:avLst/>
          </a:prstGeom>
        </p:spPr>
        <p:txBody>
          <a:bodyPr/>
          <a:lstStyle>
            <a:lvl1pPr algn="l"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="" xmlns:p14="http://schemas.microsoft.com/office/powerpoint/2010/main" val="2597417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jpeg"/><Relationship Id="rId4" Type="http://schemas.openxmlformats.org/officeDocument/2006/relationships/oleObject" Target="../embeddings/_____Microsoft_Office_Excel_97-20031.xls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714494"/>
            <a:ext cx="8640960" cy="1102519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uk-UA" sz="4000" b="1" cap="all" dirty="0">
                <a:ln w="0"/>
                <a:solidFill>
                  <a:srgbClr val="FF0000"/>
                </a:solidFill>
                <a:effectLst/>
              </a:rPr>
              <a:t>ПРОИЗВОДСТВЕННЫЙ ТРАВМАТИЗМ.</a:t>
            </a:r>
            <a:br>
              <a:rPr lang="uk-UA" sz="4000" b="1" cap="all" dirty="0">
                <a:ln w="0"/>
                <a:solidFill>
                  <a:srgbClr val="FF0000"/>
                </a:solidFill>
                <a:effectLst/>
              </a:rPr>
            </a:br>
            <a:r>
              <a:rPr lang="uk-UA" sz="4000" b="1" cap="all" dirty="0">
                <a:ln w="0"/>
                <a:solidFill>
                  <a:srgbClr val="FF0000"/>
                </a:solidFill>
                <a:effectLst/>
              </a:rPr>
              <a:t>РАССЛЕДОВАНИЕ НЕСЧАСТНЫХ СЛУЧАЕВ НА ПРОИЗВОДСТВЕ</a:t>
            </a:r>
          </a:p>
        </p:txBody>
      </p:sp>
      <p:pic>
        <p:nvPicPr>
          <p:cNvPr id="5" name="Рисунок 2">
            <a:extLst>
              <a:ext uri="{FF2B5EF4-FFF2-40B4-BE49-F238E27FC236}">
                <a16:creationId xmlns="" xmlns:a16="http://schemas.microsoft.com/office/drawing/2014/main" id="{8DBE2F3E-953D-4EA9-BE50-874400BCB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74" y="87474"/>
            <a:ext cx="936104" cy="879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EB39746C-51DD-4146-AB73-2ABBF14A87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10" y="4396500"/>
            <a:ext cx="8093611" cy="747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42364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7AD7F29-1BED-4DA8-B093-EF462C6E4039}"/>
              </a:ext>
            </a:extLst>
          </p:cNvPr>
          <p:cNvSpPr txBox="1"/>
          <p:nvPr/>
        </p:nvSpPr>
        <p:spPr>
          <a:xfrm>
            <a:off x="1043609" y="627535"/>
            <a:ext cx="5707075" cy="43088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Виды производственного травматизма</a:t>
            </a:r>
          </a:p>
        </p:txBody>
      </p:sp>
      <p:sp>
        <p:nvSpPr>
          <p:cNvPr id="5" name="AutoShape 4" descr="«Регуляторная гильотина» – реформа КНД">
            <a:extLst>
              <a:ext uri="{FF2B5EF4-FFF2-40B4-BE49-F238E27FC236}">
                <a16:creationId xmlns="" xmlns:a16="http://schemas.microsoft.com/office/drawing/2014/main" id="{D0F15140-B2EC-4F2C-8E27-364F6E8CAB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92691" y="3114714"/>
            <a:ext cx="245983" cy="228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CD6500C-667B-43CC-A072-D203ACBCC4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307" r="13257" b="50608"/>
          <a:stretch/>
        </p:blipFill>
        <p:spPr>
          <a:xfrm>
            <a:off x="-86055" y="1922077"/>
            <a:ext cx="5048360" cy="19832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3CFE68B5-FE27-4FC9-BD82-5CBBAE50ED02}"/>
              </a:ext>
            </a:extLst>
          </p:cNvPr>
          <p:cNvSpPr txBox="1"/>
          <p:nvPr/>
        </p:nvSpPr>
        <p:spPr>
          <a:xfrm>
            <a:off x="743705" y="2190445"/>
            <a:ext cx="3388839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Воздействие движущихся, </a:t>
            </a:r>
          </a:p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разлетающихся предметов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84A4154-9681-47EB-9F2B-5F85A7AA9C47}"/>
              </a:ext>
            </a:extLst>
          </p:cNvPr>
          <p:cNvSpPr txBox="1"/>
          <p:nvPr/>
        </p:nvSpPr>
        <p:spPr>
          <a:xfrm>
            <a:off x="743705" y="3141781"/>
            <a:ext cx="2893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Падение работника с высоты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C3490F6-BFF8-4124-8D3B-8CC7D6C149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675" t="48514" r="14210"/>
          <a:stretch/>
        </p:blipFill>
        <p:spPr>
          <a:xfrm>
            <a:off x="4499994" y="1914217"/>
            <a:ext cx="4956231" cy="2067341"/>
          </a:xfrm>
          <a:prstGeom prst="rect">
            <a:avLst/>
          </a:prstGeom>
        </p:spPr>
      </p:pic>
      <p:pic>
        <p:nvPicPr>
          <p:cNvPr id="12" name="Picture 4">
            <a:extLst>
              <a:ext uri="{FF2B5EF4-FFF2-40B4-BE49-F238E27FC236}">
                <a16:creationId xmlns="" xmlns:a16="http://schemas.microsoft.com/office/drawing/2014/main" id="{F6A3E43B-4EA1-4DDB-9FF3-E2402CDC78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795" t="63843" r="11503" b="13009"/>
          <a:stretch/>
        </p:blipFill>
        <p:spPr bwMode="auto">
          <a:xfrm>
            <a:off x="1912334" y="4080458"/>
            <a:ext cx="6316687" cy="9301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9316FE8-F07B-4C72-B4D9-200172A03B7D}"/>
              </a:ext>
            </a:extLst>
          </p:cNvPr>
          <p:cNvSpPr txBox="1"/>
          <p:nvPr/>
        </p:nvSpPr>
        <p:spPr>
          <a:xfrm>
            <a:off x="5391981" y="2218366"/>
            <a:ext cx="3775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Дорожно-транспортные происшествия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BAEB22DC-7AA4-47EB-86F4-96B1FA7AFD33}"/>
              </a:ext>
            </a:extLst>
          </p:cNvPr>
          <p:cNvSpPr txBox="1"/>
          <p:nvPr/>
        </p:nvSpPr>
        <p:spPr>
          <a:xfrm>
            <a:off x="5169377" y="3172966"/>
            <a:ext cx="3617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Воздействие электрического тока, дыма и другие виды</a:t>
            </a:r>
          </a:p>
        </p:txBody>
      </p:sp>
    </p:spTree>
    <p:extLst>
      <p:ext uri="{BB962C8B-B14F-4D97-AF65-F5344CB8AC3E}">
        <p14:creationId xmlns="" xmlns:p14="http://schemas.microsoft.com/office/powerpoint/2010/main" val="71227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«Регуляторная гильотина» – реформа КНД">
            <a:extLst>
              <a:ext uri="{FF2B5EF4-FFF2-40B4-BE49-F238E27FC236}">
                <a16:creationId xmlns="" xmlns:a16="http://schemas.microsoft.com/office/drawing/2014/main" id="{5C423BDB-F410-44FB-A9AF-9B2F884568C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035067" y="3176832"/>
            <a:ext cx="304800" cy="228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DB1FEC4-223D-4D62-87C4-20D51040B6A0}"/>
              </a:ext>
            </a:extLst>
          </p:cNvPr>
          <p:cNvSpPr txBox="1"/>
          <p:nvPr/>
        </p:nvSpPr>
        <p:spPr>
          <a:xfrm>
            <a:off x="1749196" y="898754"/>
            <a:ext cx="5660589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Причины производственного травматизма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3E96B1AE-5476-4C4E-A855-6525BB19347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3204" t="13047" r="4323" b="62759"/>
          <a:stretch/>
        </p:blipFill>
        <p:spPr>
          <a:xfrm>
            <a:off x="1130798" y="3469922"/>
            <a:ext cx="3232559" cy="167357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89323410-8337-4A7C-AA56-E88D2D86BF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67" t="50092" r="55260" b="25714"/>
          <a:stretch/>
        </p:blipFill>
        <p:spPr>
          <a:xfrm>
            <a:off x="1130800" y="2457379"/>
            <a:ext cx="3232559" cy="138099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F894E8DA-BDEB-4CBD-8267-9C768ECEF6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88" t="12836" r="54839" b="62970"/>
          <a:stretch/>
        </p:blipFill>
        <p:spPr>
          <a:xfrm>
            <a:off x="1115617" y="1437625"/>
            <a:ext cx="3232559" cy="1380998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54927C27-20F4-40E1-88C6-8646E0F0AC55}"/>
              </a:ext>
            </a:extLst>
          </p:cNvPr>
          <p:cNvSpPr/>
          <p:nvPr/>
        </p:nvSpPr>
        <p:spPr>
          <a:xfrm>
            <a:off x="1799972" y="1752766"/>
            <a:ext cx="227352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/>
              <a:t>Неудовлетворительная организация производства работ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3CBB7BB-13A0-4854-BE62-CB76998DE8D9}"/>
              </a:ext>
            </a:extLst>
          </p:cNvPr>
          <p:cNvSpPr/>
          <p:nvPr/>
        </p:nvSpPr>
        <p:spPr>
          <a:xfrm>
            <a:off x="1983665" y="2744724"/>
            <a:ext cx="208983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/>
              <a:t>Нарушение правил дорожного движения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EDC12718-E6DC-495C-9A28-3FE050E7EBC1}"/>
              </a:ext>
            </a:extLst>
          </p:cNvPr>
          <p:cNvSpPr/>
          <p:nvPr/>
        </p:nvSpPr>
        <p:spPr>
          <a:xfrm>
            <a:off x="1918070" y="3635961"/>
            <a:ext cx="20898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/>
              <a:t>Нарушение работником трудового распорядка и дисциплины труда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5FFE7A6F-8ACB-4D55-8A24-48D0CCF5D40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3204" t="13047" r="4323" b="62759"/>
          <a:stretch/>
        </p:blipFill>
        <p:spPr>
          <a:xfrm>
            <a:off x="4899863" y="3461390"/>
            <a:ext cx="3232559" cy="168211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735EF7E1-DE09-4119-97AF-BD5677C96F0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67" t="50092" r="55260" b="25714"/>
          <a:stretch/>
        </p:blipFill>
        <p:spPr>
          <a:xfrm>
            <a:off x="4899864" y="2448846"/>
            <a:ext cx="3232559" cy="1380998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59EE9B2D-AAE3-4EEC-86BA-5D695C066521}"/>
              </a:ext>
            </a:extLst>
          </p:cNvPr>
          <p:cNvSpPr/>
          <p:nvPr/>
        </p:nvSpPr>
        <p:spPr>
          <a:xfrm>
            <a:off x="5680007" y="2559442"/>
            <a:ext cx="20898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/>
              <a:t>Нарушение требований безопасности при эксплуатации ТС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C9E074FD-DED6-41C0-96BF-B76A56B8D0A4}"/>
              </a:ext>
            </a:extLst>
          </p:cNvPr>
          <p:cNvSpPr/>
          <p:nvPr/>
        </p:nvSpPr>
        <p:spPr>
          <a:xfrm>
            <a:off x="5680007" y="3609975"/>
            <a:ext cx="20898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/>
              <a:t>Не применение средств индивидуальной защиты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67BD7E50-847C-43E9-B8A1-AEFF017A4A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2783" t="50303" r="4744" b="25503"/>
          <a:stretch/>
        </p:blipFill>
        <p:spPr>
          <a:xfrm>
            <a:off x="4795022" y="1423209"/>
            <a:ext cx="3232559" cy="1380998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5F0AE0CF-424F-4E39-97DA-ADD81EFE5FC5}"/>
              </a:ext>
            </a:extLst>
          </p:cNvPr>
          <p:cNvSpPr/>
          <p:nvPr/>
        </p:nvSpPr>
        <p:spPr>
          <a:xfrm>
            <a:off x="5635220" y="1542730"/>
            <a:ext cx="20898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/>
              <a:t>Конструктивные недостатки и недостаточная надежность машин</a:t>
            </a:r>
          </a:p>
        </p:txBody>
      </p:sp>
      <p:sp>
        <p:nvSpPr>
          <p:cNvPr id="18" name="AutoShape 2" descr="Картинки по запросу &quot;несчастный случай на призводстве&quot;">
            <a:extLst>
              <a:ext uri="{FF2B5EF4-FFF2-40B4-BE49-F238E27FC236}">
                <a16:creationId xmlns="" xmlns:a16="http://schemas.microsoft.com/office/drawing/2014/main" id="{444FB1BD-08A9-42B0-B13E-1676FF684C7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841287" y="2960138"/>
            <a:ext cx="304800" cy="228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68502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705040D6-EEC0-4CEF-8BC0-D7DDDE3B2376}"/>
              </a:ext>
            </a:extLst>
          </p:cNvPr>
          <p:cNvSpPr/>
          <p:nvPr/>
        </p:nvSpPr>
        <p:spPr>
          <a:xfrm>
            <a:off x="179512" y="201990"/>
            <a:ext cx="8460432" cy="98488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6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</a:rPr>
              <a:t>Виды происшествий со смертельным исходом</a:t>
            </a:r>
          </a:p>
          <a:p>
            <a:pPr eaLnBrk="1" hangingPunct="1">
              <a:defRPr/>
            </a:pPr>
            <a:r>
              <a:rPr lang="ru-RU" sz="26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</a:rPr>
              <a:t>и тяжелыми последствиями в </a:t>
            </a:r>
            <a:r>
              <a:rPr lang="ru-RU" sz="32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</a:rPr>
              <a:t>РТ</a:t>
            </a:r>
            <a:r>
              <a:rPr lang="ru-RU" sz="26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</a:rPr>
              <a:t> за 2021 год, чел </a:t>
            </a:r>
          </a:p>
        </p:txBody>
      </p:sp>
      <p:graphicFrame>
        <p:nvGraphicFramePr>
          <p:cNvPr id="10" name="Диаграмма 12">
            <a:extLst>
              <a:ext uri="{FF2B5EF4-FFF2-40B4-BE49-F238E27FC236}">
                <a16:creationId xmlns="" xmlns:a16="http://schemas.microsoft.com/office/drawing/2014/main" id="{00F61C7D-4D7C-4992-9DD3-FD0571A8FE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5126173"/>
              </p:ext>
            </p:extLst>
          </p:nvPr>
        </p:nvGraphicFramePr>
        <p:xfrm>
          <a:off x="28575" y="1048042"/>
          <a:ext cx="9115425" cy="4087415"/>
        </p:xfrm>
        <a:graphic>
          <a:graphicData uri="http://schemas.openxmlformats.org/presentationml/2006/ole">
            <p:oleObj spid="_x0000_s1026" name="Chart" r:id="rId4" imgW="9120406" imgH="5767316" progId="Excel.Sheet.8">
              <p:embed/>
            </p:oleObj>
          </a:graphicData>
        </a:graphic>
      </p:graphicFrame>
      <p:pic>
        <p:nvPicPr>
          <p:cNvPr id="11" name="Picture 8" descr="Картинки по запросу несчастные случаи на производстве">
            <a:extLst>
              <a:ext uri="{FF2B5EF4-FFF2-40B4-BE49-F238E27FC236}">
                <a16:creationId xmlns="" xmlns:a16="http://schemas.microsoft.com/office/drawing/2014/main" id="{41319854-500D-4EB2-82CD-2F79E405B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494830" y="3602401"/>
            <a:ext cx="2425601" cy="1362506"/>
          </a:xfrm>
          <a:prstGeom prst="rect">
            <a:avLst/>
          </a:prstGeom>
          <a:noFill/>
          <a:effectLst>
            <a:softEdge rad="1016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79802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1E8255F1-DC01-43AC-A907-1663DA6985CF}"/>
              </a:ext>
            </a:extLst>
          </p:cNvPr>
          <p:cNvSpPr/>
          <p:nvPr/>
        </p:nvSpPr>
        <p:spPr>
          <a:xfrm>
            <a:off x="0" y="214296"/>
            <a:ext cx="9164250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</a:rPr>
              <a:t>Основные причины производственного травматизма </a:t>
            </a:r>
          </a:p>
          <a:p>
            <a:pPr>
              <a:defRPr/>
            </a:pPr>
            <a:r>
              <a:rPr lang="ru-RU" sz="28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</a:rPr>
              <a:t>на предприятиях РТ за 2021 г.</a:t>
            </a:r>
            <a:endParaRPr lang="ru-RU" sz="2800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</a:endParaRPr>
          </a:p>
        </p:txBody>
      </p:sp>
      <p:graphicFrame>
        <p:nvGraphicFramePr>
          <p:cNvPr id="13" name="Диаграмма 15">
            <a:extLst>
              <a:ext uri="{FF2B5EF4-FFF2-40B4-BE49-F238E27FC236}">
                <a16:creationId xmlns="" xmlns:a16="http://schemas.microsoft.com/office/drawing/2014/main" id="{AC45EDE9-53DE-4179-83E6-5F102E6B1A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880676563"/>
              </p:ext>
            </p:extLst>
          </p:nvPr>
        </p:nvGraphicFramePr>
        <p:xfrm>
          <a:off x="272257" y="789552"/>
          <a:ext cx="8599487" cy="4085034"/>
        </p:xfrm>
        <a:graphic>
          <a:graphicData uri="http://schemas.openxmlformats.org/presentationml/2006/ole">
            <p:oleObj spid="_x0000_s2050" name="Chart" r:id="rId3" imgW="8608298" imgH="5450296" progId="Excel.Shee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224951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ÐÐ¾ÑÐ¾Ð¶ÐµÐµ Ð¸Ð·Ð¾Ð±ÑÐ°Ð¶ÐµÐ½Ð¸Ðµ">
            <a:extLst>
              <a:ext uri="{FF2B5EF4-FFF2-40B4-BE49-F238E27FC236}">
                <a16:creationId xmlns="" xmlns:a16="http://schemas.microsoft.com/office/drawing/2014/main" id="{DB922212-663F-493B-A3A0-3A90760728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="" xmlns:a14="http://schemas.microsoft.com/office/drawing/2010/main">
                  <a14:imgLayer r:embed="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959" t="5738" r="721" b="14590"/>
          <a:stretch/>
        </p:blipFill>
        <p:spPr bwMode="auto">
          <a:xfrm>
            <a:off x="237119" y="1275606"/>
            <a:ext cx="8669763" cy="34023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25437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D9E43B12-D29D-420A-B446-883C658BEA0E}"/>
              </a:ext>
            </a:extLst>
          </p:cNvPr>
          <p:cNvSpPr/>
          <p:nvPr/>
        </p:nvSpPr>
        <p:spPr>
          <a:xfrm>
            <a:off x="323528" y="315906"/>
            <a:ext cx="6696744" cy="769441"/>
          </a:xfrm>
          <a:prstGeom prst="rect">
            <a:avLst/>
          </a:prstGeom>
          <a:solidFill>
            <a:schemeClr val="bg1">
              <a:alpha val="71000"/>
            </a:schemeClr>
          </a:solidFill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200" b="1" dirty="0">
                <a:ln w="0"/>
                <a:solidFill>
                  <a:srgbClr val="FF0000"/>
                </a:solidFill>
              </a:rPr>
              <a:t>Расследование и учет несчастных случаев на производстве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67C23AF0-5B1D-4D28-B64E-5C0FFC9C3BCB}"/>
              </a:ext>
            </a:extLst>
          </p:cNvPr>
          <p:cNvSpPr/>
          <p:nvPr/>
        </p:nvSpPr>
        <p:spPr>
          <a:xfrm>
            <a:off x="323528" y="1005576"/>
            <a:ext cx="6318448" cy="310854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333333"/>
                </a:solidFill>
                <a:latin typeface="Droid Sans"/>
              </a:rPr>
              <a:t>Расследование работодатель проводит:</a:t>
            </a:r>
            <a:endParaRPr lang="ru-RU" sz="1400" dirty="0">
              <a:solidFill>
                <a:srgbClr val="333333"/>
              </a:solidFill>
              <a:latin typeface="Droid Sans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333333"/>
                </a:solidFill>
                <a:latin typeface="Droid Sans"/>
              </a:rPr>
              <a:t>При нанесении телесных повреждений работнику, в том числе и когда их нанес другой работник.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333333"/>
                </a:solidFill>
                <a:latin typeface="Droid Sans"/>
              </a:rPr>
              <a:t>При получении ожогов.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333333"/>
                </a:solidFill>
                <a:latin typeface="Droid Sans"/>
              </a:rPr>
              <a:t>При наступлении обморожения.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333333"/>
                </a:solidFill>
                <a:latin typeface="Droid Sans"/>
              </a:rPr>
              <a:t>При получении человеком теплового удара.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333333"/>
                </a:solidFill>
                <a:latin typeface="Droid Sans"/>
              </a:rPr>
              <a:t>При получении удара электрическим током, молнией, излучением и т. д.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333333"/>
                </a:solidFill>
                <a:latin typeface="Droid Sans"/>
              </a:rPr>
              <a:t>При укусах и иных повреждений, нанесенных насекомыми и животными.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333333"/>
                </a:solidFill>
                <a:latin typeface="Droid Sans"/>
              </a:rPr>
              <a:t>При утоплении.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333333"/>
                </a:solidFill>
                <a:latin typeface="Droid Sans"/>
              </a:rPr>
              <a:t>При авариях, взрывах, разрушении зданий и сооружений, вызванных чрезвычайными ситуациями и стихийными бедствиями.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333333"/>
                </a:solidFill>
                <a:latin typeface="Droid Sans"/>
              </a:rPr>
              <a:t>Другие повреждения у работника, в результате которого его необходимо перевести на легкий труд в связи с временной или стойкой утратой трудоспособности.</a:t>
            </a:r>
            <a:endParaRPr lang="ru-RU" sz="1400" b="0" i="0" dirty="0">
              <a:solidFill>
                <a:srgbClr val="333333"/>
              </a:solidFill>
              <a:effectLst/>
              <a:latin typeface="Droid Sans"/>
            </a:endParaRPr>
          </a:p>
        </p:txBody>
      </p:sp>
      <p:pic>
        <p:nvPicPr>
          <p:cNvPr id="7170" name="Picture 2" descr="ÐÐ¾ÑÐ¾Ð¶ÐµÐµ Ð¸Ð·Ð¾Ð±ÑÐ°Ð¶ÐµÐ½Ð¸Ðµ">
            <a:extLst>
              <a:ext uri="{FF2B5EF4-FFF2-40B4-BE49-F238E27FC236}">
                <a16:creationId xmlns="" xmlns:a16="http://schemas.microsoft.com/office/drawing/2014/main" id="{D812DE95-F375-47C7-84DC-0799FA9F4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062" y="934585"/>
            <a:ext cx="2116410" cy="10567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ÐÐ°ÑÑÐ¸Ð½ÐºÐ¸ Ð¿Ð¾ Ð·Ð°Ð¿ÑÐ¾ÑÑ Ð½ÐµÑÑÐ°ÑÑÐ½ÑÐ¹ ÑÐ»ÑÑÐ°Ð¹ Ð½Ð° ÑÐ°Ð±Ð¾ÑÐµ">
            <a:extLst>
              <a:ext uri="{FF2B5EF4-FFF2-40B4-BE49-F238E27FC236}">
                <a16:creationId xmlns="" xmlns:a16="http://schemas.microsoft.com/office/drawing/2014/main" id="{C618ACE2-C50C-4943-BAF9-3CA8EB8E3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437" y="2216505"/>
            <a:ext cx="2481064" cy="12095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ÐÐ¾ÑÐ¾Ð¶ÐµÐµ Ð¸Ð·Ð¾Ð±ÑÐ°Ð¶ÐµÐ½Ð¸Ðµ">
            <a:extLst>
              <a:ext uri="{FF2B5EF4-FFF2-40B4-BE49-F238E27FC236}">
                <a16:creationId xmlns="" xmlns:a16="http://schemas.microsoft.com/office/drawing/2014/main" id="{75B88148-B575-49C4-B09D-5E081FA9CE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419" y="3651202"/>
            <a:ext cx="2232248" cy="11154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001180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ÐÐ¾ÑÐ¾Ð¶ÐµÐµ Ð¸Ð·Ð¾Ð±ÑÐ°Ð¶ÐµÐ½Ð¸Ðµ">
            <a:extLst>
              <a:ext uri="{FF2B5EF4-FFF2-40B4-BE49-F238E27FC236}">
                <a16:creationId xmlns="" xmlns:a16="http://schemas.microsoft.com/office/drawing/2014/main" id="{42C7C5AA-A9FA-4537-B8C4-FC8627F660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015"/>
          <a:stretch/>
        </p:blipFill>
        <p:spPr bwMode="auto">
          <a:xfrm>
            <a:off x="209550" y="980752"/>
            <a:ext cx="8724900" cy="41627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52CAE4BC-9C21-47F7-8D38-EDE6FA44ED4A}"/>
              </a:ext>
            </a:extLst>
          </p:cNvPr>
          <p:cNvSpPr/>
          <p:nvPr/>
        </p:nvSpPr>
        <p:spPr>
          <a:xfrm>
            <a:off x="899592" y="220311"/>
            <a:ext cx="698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Основные опасные и вредные</a:t>
            </a:r>
          </a:p>
          <a:p>
            <a:pPr algn="ctr" eaLnBrk="1" hangingPunct="1">
              <a:defRPr/>
            </a:pPr>
            <a:r>
              <a:rPr lang="ru-RU" sz="2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производственные факторы</a:t>
            </a:r>
          </a:p>
        </p:txBody>
      </p:sp>
    </p:spTree>
    <p:extLst>
      <p:ext uri="{BB962C8B-B14F-4D97-AF65-F5344CB8AC3E}">
        <p14:creationId xmlns="" xmlns:p14="http://schemas.microsoft.com/office/powerpoint/2010/main" val="2032013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krymresurs.ru/images/29021.jpg">
            <a:extLst>
              <a:ext uri="{FF2B5EF4-FFF2-40B4-BE49-F238E27FC236}">
                <a16:creationId xmlns="" xmlns:a16="http://schemas.microsoft.com/office/drawing/2014/main" id="{BCD17243-34CE-4331-A862-CCE17F1207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65" y="285105"/>
            <a:ext cx="4896544" cy="48338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ÐÐ¾ÑÐ¾Ð¶ÐµÐµ Ð¸Ð·Ð¾Ð±ÑÐ°Ð¶ÐµÐ½Ð¸Ðµ">
            <a:extLst>
              <a:ext uri="{FF2B5EF4-FFF2-40B4-BE49-F238E27FC236}">
                <a16:creationId xmlns="" xmlns:a16="http://schemas.microsoft.com/office/drawing/2014/main" id="{9B7B2506-62F4-4E8A-8234-2D903FE09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377" y="465515"/>
            <a:ext cx="1765970" cy="14197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ÐÐ¾ÑÐ¾Ð¶ÐµÐµ Ð¸Ð·Ð¾Ð±ÑÐ°Ð¶ÐµÐ½Ð¸Ðµ">
            <a:extLst>
              <a:ext uri="{FF2B5EF4-FFF2-40B4-BE49-F238E27FC236}">
                <a16:creationId xmlns="" xmlns:a16="http://schemas.microsoft.com/office/drawing/2014/main" id="{044503CB-26A1-41DC-81A9-8893B37D32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985" r="3469"/>
          <a:stretch/>
        </p:blipFill>
        <p:spPr bwMode="auto">
          <a:xfrm>
            <a:off x="6070722" y="2181874"/>
            <a:ext cx="2203281" cy="120194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ÐÐ¾ÑÐ¾Ð¶ÐµÐµ Ð¸Ð·Ð¾Ð±ÑÐ°Ð¶ÐµÐ½Ð¸Ðµ">
            <a:extLst>
              <a:ext uri="{FF2B5EF4-FFF2-40B4-BE49-F238E27FC236}">
                <a16:creationId xmlns="" xmlns:a16="http://schemas.microsoft.com/office/drawing/2014/main" id="{7E099529-3E2D-4913-B6BE-6EEDFD00DC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2391" b="9984"/>
          <a:stretch/>
        </p:blipFill>
        <p:spPr bwMode="auto">
          <a:xfrm>
            <a:off x="5868799" y="3680390"/>
            <a:ext cx="2843807" cy="13160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15986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>
            <a:extLst>
              <a:ext uri="{FF2B5EF4-FFF2-40B4-BE49-F238E27FC236}">
                <a16:creationId xmlns="" xmlns:a16="http://schemas.microsoft.com/office/drawing/2014/main" id="{296CBCEF-D5ED-4821-B21B-72B7C349F8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382771"/>
            <a:ext cx="3434932" cy="1326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94ADB1D6-6339-43B5-9FC8-AE40EDD2619E}"/>
              </a:ext>
            </a:extLst>
          </p:cNvPr>
          <p:cNvSpPr/>
          <p:nvPr/>
        </p:nvSpPr>
        <p:spPr>
          <a:xfrm>
            <a:off x="285720" y="0"/>
            <a:ext cx="3434932" cy="3827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/>
              <a:t>Памятка для пострадавшего на производстве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93111FB5-0126-4AD4-8F93-D21DE94F03E7}"/>
              </a:ext>
            </a:extLst>
          </p:cNvPr>
          <p:cNvSpPr/>
          <p:nvPr/>
        </p:nvSpPr>
        <p:spPr>
          <a:xfrm>
            <a:off x="285720" y="1709514"/>
            <a:ext cx="3434932" cy="5818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>
                <a:ln w="1016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Чего НЕ НУЖНО делать при несчастном случае на производстве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3C051FE2-6ED9-4804-A9B2-77DE73FE85E5}"/>
              </a:ext>
            </a:extLst>
          </p:cNvPr>
          <p:cNvSpPr/>
          <p:nvPr/>
        </p:nvSpPr>
        <p:spPr>
          <a:xfrm>
            <a:off x="4071934" y="0"/>
            <a:ext cx="4572000" cy="480131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ru-RU" b="1" dirty="0">
                <a:ln w="50800"/>
                <a:solidFill>
                  <a:sysClr val="windowText" lastClr="000000"/>
                </a:solidFill>
              </a:rPr>
              <a:t>Дорабатывать смену, не сообщив о несчастном случае работодателю.</a:t>
            </a:r>
          </a:p>
          <a:p>
            <a:endParaRPr lang="ru-RU" b="1" dirty="0">
              <a:ln w="50800"/>
              <a:solidFill>
                <a:sysClr val="windowText" lastClr="000000"/>
              </a:solidFill>
            </a:endParaRPr>
          </a:p>
          <a:p>
            <a:r>
              <a:rPr lang="ru-RU" b="1" dirty="0">
                <a:ln w="50800"/>
                <a:solidFill>
                  <a:sysClr val="windowText" lastClr="000000"/>
                </a:solidFill>
              </a:rPr>
              <a:t>Задним числом расписываться в журналах инструктажа по охране труда и технике безопасности.</a:t>
            </a:r>
          </a:p>
          <a:p>
            <a:endParaRPr lang="ru-RU" b="1" dirty="0">
              <a:ln w="50800"/>
              <a:solidFill>
                <a:sysClr val="windowText" lastClr="000000"/>
              </a:solidFill>
            </a:endParaRPr>
          </a:p>
          <a:p>
            <a:r>
              <a:rPr lang="ru-RU" b="1" dirty="0">
                <a:ln w="50800"/>
                <a:solidFill>
                  <a:sysClr val="windowText" lastClr="000000"/>
                </a:solidFill>
              </a:rPr>
              <a:t>Подписывать</a:t>
            </a:r>
          </a:p>
          <a:p>
            <a:r>
              <a:rPr lang="ru-RU" b="1" dirty="0">
                <a:ln w="50800"/>
                <a:solidFill>
                  <a:sysClr val="windowText" lastClr="000000"/>
                </a:solidFill>
              </a:rPr>
              <a:t>иные «срочные» </a:t>
            </a:r>
          </a:p>
          <a:p>
            <a:r>
              <a:rPr lang="ru-RU" b="1" dirty="0">
                <a:ln w="50800"/>
                <a:solidFill>
                  <a:sysClr val="windowText" lastClr="000000"/>
                </a:solidFill>
              </a:rPr>
              <a:t>документы, </a:t>
            </a:r>
          </a:p>
          <a:p>
            <a:r>
              <a:rPr lang="ru-RU" b="1" dirty="0">
                <a:ln w="50800"/>
                <a:solidFill>
                  <a:sysClr val="windowText" lastClr="000000"/>
                </a:solidFill>
              </a:rPr>
              <a:t>предлагаемые руководством. (Например, заявление на увольнение, заявление на отгул и т.д</a:t>
            </a:r>
            <a:r>
              <a:rPr lang="ru-RU" b="1" dirty="0" smtClean="0">
                <a:ln w="50800"/>
                <a:solidFill>
                  <a:sysClr val="windowText" lastClr="000000"/>
                </a:solidFill>
              </a:rPr>
              <a:t>.).</a:t>
            </a:r>
          </a:p>
          <a:p>
            <a:endParaRPr lang="ru-RU" b="1" dirty="0">
              <a:ln w="50800"/>
              <a:solidFill>
                <a:sysClr val="windowText" lastClr="000000"/>
              </a:solidFill>
            </a:endParaRPr>
          </a:p>
          <a:p>
            <a:r>
              <a:rPr lang="ru-RU" b="1" dirty="0">
                <a:ln w="50800"/>
                <a:solidFill>
                  <a:sysClr val="windowText" lastClr="000000"/>
                </a:solidFill>
              </a:rPr>
              <a:t>Отказываться от медицинской помощи в независимом (от работодателя)  медицинском учреждении.</a:t>
            </a:r>
          </a:p>
        </p:txBody>
      </p:sp>
      <p:pic>
        <p:nvPicPr>
          <p:cNvPr id="8" name="Picture 11" descr="C:\Users\TurninaRD\Desktop\bk_info_104406_big_1499740109.jpg">
            <a:extLst>
              <a:ext uri="{FF2B5EF4-FFF2-40B4-BE49-F238E27FC236}">
                <a16:creationId xmlns="" xmlns:a16="http://schemas.microsoft.com/office/drawing/2014/main" id="{CD68B445-463D-4072-8DDF-F85AD680CC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1984" y="4214824"/>
            <a:ext cx="1642016" cy="8264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C:\Users\TurninaRD\Desktop\Картинки для презентаций\прлор.jpg">
            <a:extLst>
              <a:ext uri="{FF2B5EF4-FFF2-40B4-BE49-F238E27FC236}">
                <a16:creationId xmlns="" xmlns:a16="http://schemas.microsoft.com/office/drawing/2014/main" id="{2F4820E6-FC84-4BD4-8FB3-514FDC6376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00" r="3782"/>
          <a:stretch/>
        </p:blipFill>
        <p:spPr bwMode="auto">
          <a:xfrm>
            <a:off x="6215074" y="1500180"/>
            <a:ext cx="2362764" cy="11357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3">
            <a:extLst>
              <a:ext uri="{FF2B5EF4-FFF2-40B4-BE49-F238E27FC236}">
                <a16:creationId xmlns="" xmlns:a16="http://schemas.microsoft.com/office/drawing/2014/main" id="{9594C45D-3B03-4BEE-BCB3-C21712A40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889716" y="116626"/>
            <a:ext cx="199360" cy="149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4">
            <a:extLst>
              <a:ext uri="{FF2B5EF4-FFF2-40B4-BE49-F238E27FC236}">
                <a16:creationId xmlns="" xmlns:a16="http://schemas.microsoft.com/office/drawing/2014/main" id="{4098ECD5-1FB4-4109-96E4-CF3007DCD2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011" y="744954"/>
            <a:ext cx="195263" cy="146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4">
            <a:extLst>
              <a:ext uri="{FF2B5EF4-FFF2-40B4-BE49-F238E27FC236}">
                <a16:creationId xmlns="" xmlns:a16="http://schemas.microsoft.com/office/drawing/2014/main" id="{B22758AA-F40E-45B1-A9FB-A5757EAF02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396" y="1763256"/>
            <a:ext cx="195263" cy="146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4">
            <a:extLst>
              <a:ext uri="{FF2B5EF4-FFF2-40B4-BE49-F238E27FC236}">
                <a16:creationId xmlns="" xmlns:a16="http://schemas.microsoft.com/office/drawing/2014/main" id="{851EAD4A-6FAE-4773-902D-6151E9721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011" y="3628830"/>
            <a:ext cx="195263" cy="146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6" descr="Картинки по запросу работодатель заставляет подписывать работника">
            <a:extLst>
              <a:ext uri="{FF2B5EF4-FFF2-40B4-BE49-F238E27FC236}">
                <a16:creationId xmlns="" xmlns:a16="http://schemas.microsoft.com/office/drawing/2014/main" id="{CBEB0460-6F46-4927-88CC-397CC692F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10" y="4000510"/>
            <a:ext cx="1743739" cy="8684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1" descr="Картинки по запросу указатель стрелка вправо">
            <a:extLst>
              <a:ext uri="{FF2B5EF4-FFF2-40B4-BE49-F238E27FC236}">
                <a16:creationId xmlns="" xmlns:a16="http://schemas.microsoft.com/office/drawing/2014/main" id="{FB0ECAF9-D257-4B49-846D-BB987613E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787" y="2370006"/>
            <a:ext cx="2438400" cy="1828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94002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ÐÐ°ÑÑÐ¸Ð½ÐºÐ¸ Ð¿Ð¾ Ð·Ð°Ð¿ÑÐ¾ÑÑ ÐºÐ¾Ð¼Ð¸ÑÑÐ¸Ñ">
            <a:extLst>
              <a:ext uri="{FF2B5EF4-FFF2-40B4-BE49-F238E27FC236}">
                <a16:creationId xmlns="" xmlns:a16="http://schemas.microsoft.com/office/drawing/2014/main" id="{77B6E0BF-17C3-4F60-855A-0F049038D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" y="3111810"/>
            <a:ext cx="4896544" cy="2122779"/>
          </a:xfrm>
          <a:prstGeom prst="ellipse">
            <a:avLst/>
          </a:prstGeom>
          <a:ln>
            <a:noFill/>
          </a:ln>
          <a:effectLst>
            <a:softEdge rad="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E24DB3B-774D-498D-A47D-E21AA5767750}"/>
              </a:ext>
            </a:extLst>
          </p:cNvPr>
          <p:cNvSpPr/>
          <p:nvPr/>
        </p:nvSpPr>
        <p:spPr>
          <a:xfrm>
            <a:off x="323528" y="465516"/>
            <a:ext cx="8640960" cy="31393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ahoma" panose="020B0604030504040204" pitchFamily="34" charset="0"/>
              </a:rPr>
              <a:t>Члены комиссии:</a:t>
            </a:r>
          </a:p>
          <a:p>
            <a:r>
              <a:rPr lang="ru-RU" dirty="0">
                <a:solidFill>
                  <a:srgbClr val="343434"/>
                </a:solidFill>
                <a:latin typeface="tahoma" panose="020B0604030504040204" pitchFamily="34" charset="0"/>
              </a:rPr>
              <a:t>-   представитель ФСС России по месту регистрации работодателя в качестве страхователя;</a:t>
            </a:r>
          </a:p>
          <a:p>
            <a:r>
              <a:rPr lang="ru-RU" dirty="0">
                <a:solidFill>
                  <a:srgbClr val="343434"/>
                </a:solidFill>
                <a:latin typeface="tahoma" panose="020B0604030504040204" pitchFamily="34" charset="0"/>
              </a:rPr>
              <a:t>-   представители администрации субъекта РФ или администрации органа местного самоуправления;</a:t>
            </a:r>
          </a:p>
          <a:p>
            <a:r>
              <a:rPr lang="ru-RU" dirty="0">
                <a:solidFill>
                  <a:srgbClr val="343434"/>
                </a:solidFill>
                <a:latin typeface="tahoma" panose="020B0604030504040204" pitchFamily="34" charset="0"/>
              </a:rPr>
              <a:t>-   представитель территориального объединения организаций профсоюзов;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343434"/>
                </a:solidFill>
                <a:latin typeface="tahoma" panose="020B0604030504040204" pitchFamily="34" charset="0"/>
              </a:rPr>
              <a:t>специалист по охране труда или лицо, которое приказом назначено ответственным за организацию работы по охране труда;</a:t>
            </a:r>
          </a:p>
          <a:p>
            <a:r>
              <a:rPr lang="ru-RU" dirty="0">
                <a:solidFill>
                  <a:srgbClr val="343434"/>
                </a:solidFill>
                <a:latin typeface="tahoma" panose="020B0604030504040204" pitchFamily="34" charset="0"/>
              </a:rPr>
              <a:t>- представители работодателя;</a:t>
            </a:r>
          </a:p>
          <a:p>
            <a:r>
              <a:rPr lang="ru-RU" dirty="0">
                <a:solidFill>
                  <a:srgbClr val="343434"/>
                </a:solidFill>
                <a:latin typeface="tahoma" panose="020B0604030504040204" pitchFamily="34" charset="0"/>
              </a:rPr>
              <a:t>- представители выборного органа первичной профсоюзной организации или иного представительного органа работников.</a:t>
            </a:r>
            <a:endParaRPr lang="ru-RU" b="0" i="0" dirty="0">
              <a:solidFill>
                <a:srgbClr val="343434"/>
              </a:solidFill>
              <a:effectLst/>
              <a:latin typeface="tahoma" panose="020B0604030504040204" pitchFamily="34" charset="0"/>
            </a:endParaRPr>
          </a:p>
        </p:txBody>
      </p:sp>
      <p:pic>
        <p:nvPicPr>
          <p:cNvPr id="7170" name="Picture 2" descr="ÐÐ°ÑÑÐ¸Ð½ÐºÐ¸ Ð¿Ð¾ Ð·Ð°Ð¿ÑÐ¾ÑÑ ÐºÐ¾Ð¼Ð¸ÑÑÐ¸Ñ Ð·Ð°ÑÐµÐ´Ð°Ð½Ð¸Ðµ ÑÐ¾Ð²ÐµÑÐ°Ð½Ð¸Ðµ ÐºÐ»Ð¸Ð¿Ð°ÑÑ">
            <a:extLst>
              <a:ext uri="{FF2B5EF4-FFF2-40B4-BE49-F238E27FC236}">
                <a16:creationId xmlns="" xmlns:a16="http://schemas.microsoft.com/office/drawing/2014/main" id="{F4AB83EF-6781-4214-8BFC-7A7440ADE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8798" y="2928019"/>
            <a:ext cx="3599681" cy="2105813"/>
          </a:xfrm>
          <a:prstGeom prst="rect">
            <a:avLst/>
          </a:prstGeom>
          <a:noFill/>
          <a:effectLst>
            <a:softEdge rad="1524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26684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ÐÐ°ÑÑÐ¸Ð½ÐºÐ¸ Ð¿Ð¾ Ð·Ð°Ð¿ÑÐ¾ÑÑ Ð½ÐµÑÑÐ°ÑÑÐ½ÑÐ¹ ÑÐ»ÑÑÐ°Ð¹ Ð½Ð° Ð¿ÑÐ¾Ð¸Ð·Ð²Ð¾Ð´ÑÑÐ²Ðµ ÑÑÐ¾">
            <a:extLst>
              <a:ext uri="{FF2B5EF4-FFF2-40B4-BE49-F238E27FC236}">
                <a16:creationId xmlns="" xmlns:a16="http://schemas.microsoft.com/office/drawing/2014/main" id="{B6F50D15-333C-4A0E-A21F-16EDF5C68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428610"/>
            <a:ext cx="2536087" cy="4104457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8339A89-21F9-4F91-94F6-A90153742C10}"/>
              </a:ext>
            </a:extLst>
          </p:cNvPr>
          <p:cNvSpPr txBox="1"/>
          <p:nvPr/>
        </p:nvSpPr>
        <p:spPr>
          <a:xfrm>
            <a:off x="5786446" y="285734"/>
            <a:ext cx="3143240" cy="4616648"/>
          </a:xfrm>
          <a:prstGeom prst="rect">
            <a:avLst/>
          </a:prstGeom>
          <a:pattFill prst="dotDmnd">
            <a:fgClr>
              <a:schemeClr val="accent5">
                <a:lumMod val="60000"/>
                <a:lumOff val="40000"/>
              </a:schemeClr>
            </a:fgClr>
            <a:bgClr>
              <a:schemeClr val="bg1"/>
            </a:bgClr>
          </a:patt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Срок расследования продлевают при следующих условиях:</a:t>
            </a:r>
          </a:p>
          <a:p>
            <a:r>
              <a:rPr lang="ru-RU" sz="1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1) необходимо дополнительно проверить обстоятельства несчастного случая;</a:t>
            </a:r>
          </a:p>
          <a:p>
            <a:r>
              <a:rPr lang="ru-RU" sz="1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2) требуется получить медицинское заключение и другие медицинские документы;</a:t>
            </a:r>
          </a:p>
          <a:p>
            <a:r>
              <a:rPr lang="ru-RU" sz="1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3) необходимо провести медицинскую, техническую или иную экспертизу;</a:t>
            </a:r>
          </a:p>
          <a:p>
            <a:r>
              <a:rPr lang="ru-RU" sz="1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4) необходимо привлечь органы дознания, следствия, суд;</a:t>
            </a:r>
          </a:p>
          <a:p>
            <a:r>
              <a:rPr lang="ru-RU" sz="1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5) место происшествия находится в труднодоступном или отдаленном районе. Решение о продлении срока расследования принимает председатель комиссии по расследованию несчастного случая (ч. 3 ст. 229.1 ТК РФ). </a:t>
            </a:r>
          </a:p>
        </p:txBody>
      </p:sp>
      <p:pic>
        <p:nvPicPr>
          <p:cNvPr id="8196" name="Picture 4" descr="ÐÐ¾ÑÐ¾Ð¶ÐµÐµ Ð¸Ð·Ð¾Ð±ÑÐ°Ð¶ÐµÐ½Ð¸Ðµ">
            <a:extLst>
              <a:ext uri="{FF2B5EF4-FFF2-40B4-BE49-F238E27FC236}">
                <a16:creationId xmlns="" xmlns:a16="http://schemas.microsoft.com/office/drawing/2014/main" id="{413BD649-651D-4BF7-8A0F-407F57CB46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179" r="13753" b="4075"/>
          <a:stretch/>
        </p:blipFill>
        <p:spPr bwMode="auto">
          <a:xfrm>
            <a:off x="3153655" y="897564"/>
            <a:ext cx="2536087" cy="14664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ÐÐ°ÑÑÐ¸Ð½ÐºÐ¸ Ð¿Ð¾ Ð·Ð°Ð¿ÑÐ¾ÑÑ ÑÑÐ¾ÐºÐ¸ ÑÐ°ÑÑÐ»ÐµÐ´Ð¾Ð²Ð°Ð½Ð¸Ñ">
            <a:extLst>
              <a:ext uri="{FF2B5EF4-FFF2-40B4-BE49-F238E27FC236}">
                <a16:creationId xmlns="" xmlns:a16="http://schemas.microsoft.com/office/drawing/2014/main" id="{08AE65FC-F488-48C7-8F0D-A28EE7FA51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249" r="19760" b="2120"/>
          <a:stretch/>
        </p:blipFill>
        <p:spPr bwMode="auto">
          <a:xfrm>
            <a:off x="3283759" y="2883204"/>
            <a:ext cx="2376264" cy="16883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407648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ÐÐ°ÑÑÐ¸Ð½ÐºÐ¸ Ð¿Ð¾ Ð·Ð°Ð¿ÑÐ¾ÑÑ Ð°ÑÑÐ¸Ð² ÐºÐ»Ð¸Ð¿Ð°ÑÑ">
            <a:extLst>
              <a:ext uri="{FF2B5EF4-FFF2-40B4-BE49-F238E27FC236}">
                <a16:creationId xmlns="" xmlns:a16="http://schemas.microsoft.com/office/drawing/2014/main" id="{121015A6-8931-4E61-8C04-F3549A52E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1CC046D0-7428-4C44-8836-EE042EE9E095}"/>
              </a:ext>
            </a:extLst>
          </p:cNvPr>
          <p:cNvSpPr/>
          <p:nvPr/>
        </p:nvSpPr>
        <p:spPr>
          <a:xfrm>
            <a:off x="-108520" y="3214692"/>
            <a:ext cx="9252520" cy="2092881"/>
          </a:xfrm>
          <a:prstGeom prst="rect">
            <a:avLst/>
          </a:prstGeom>
          <a:solidFill>
            <a:schemeClr val="bg1">
              <a:alpha val="63000"/>
            </a:schemeClr>
          </a:solidFill>
          <a:effectLst>
            <a:softEdge rad="101600"/>
          </a:effectLst>
        </p:spPr>
        <p:txBody>
          <a:bodyPr wrap="square">
            <a:spAutoFit/>
          </a:bodyPr>
          <a:lstStyle/>
          <a:p>
            <a:pPr algn="ctr"/>
            <a:endParaRPr lang="ru-RU" b="1" dirty="0">
              <a:solidFill>
                <a:srgbClr val="343434"/>
              </a:solidFill>
              <a:latin typeface="tahoma" panose="020B0604030504040204" pitchFamily="34" charset="0"/>
            </a:endParaRPr>
          </a:p>
          <a:p>
            <a:pPr algn="ctr"/>
            <a:r>
              <a:rPr lang="ru-RU" b="1" dirty="0">
                <a:solidFill>
                  <a:srgbClr val="343434"/>
                </a:solidFill>
                <a:latin typeface="tahoma" panose="020B0604030504040204" pitchFamily="34" charset="0"/>
              </a:rPr>
              <a:t>Один экземпляр акта о расследовании несчастного случая                                               на производстве вместе с материалами расследования </a:t>
            </a:r>
          </a:p>
          <a:p>
            <a:pPr algn="ctr"/>
            <a:r>
              <a:rPr lang="ru-RU" b="1" dirty="0">
                <a:solidFill>
                  <a:srgbClr val="343434"/>
                </a:solidFill>
                <a:latin typeface="tahoma" panose="020B0604030504040204" pitchFamily="34" charset="0"/>
              </a:rPr>
              <a:t>остается у работодателя.</a:t>
            </a:r>
          </a:p>
          <a:p>
            <a:pPr algn="ctr"/>
            <a:endParaRPr lang="ru-RU" b="1" dirty="0">
              <a:solidFill>
                <a:srgbClr val="343434"/>
              </a:solidFill>
              <a:latin typeface="tahoma" panose="020B0604030504040204" pitchFamily="34" charset="0"/>
            </a:endParaRPr>
          </a:p>
          <a:p>
            <a:pPr algn="ctr"/>
            <a:r>
              <a:rPr lang="ru-RU" sz="2000" b="1" dirty="0">
                <a:solidFill>
                  <a:srgbClr val="FF0000"/>
                </a:solidFill>
                <a:latin typeface="tahoma" panose="020B0604030504040204" pitchFamily="34" charset="0"/>
              </a:rPr>
              <a:t>Срок хранения этих документов составляет 45 лет.</a:t>
            </a:r>
          </a:p>
          <a:p>
            <a:pPr algn="ctr"/>
            <a:endParaRPr lang="ru-RU" sz="2000" b="1" i="0" dirty="0">
              <a:solidFill>
                <a:srgbClr val="FF0000"/>
              </a:solidFill>
              <a:effectLst/>
              <a:latin typeface="tahoma" panose="020B0604030504040204" pitchFamily="34" charset="0"/>
            </a:endParaRPr>
          </a:p>
        </p:txBody>
      </p:sp>
      <p:pic>
        <p:nvPicPr>
          <p:cNvPr id="5" name="Picture 4" descr="ÐÐ°ÑÑÐ¸Ð½ÐºÐ¸ Ð¿Ð¾ Ð·Ð°Ð¿ÑÐ¾ÑÑ Ð°ÐºÑ ÑÐ¾ÑÐ¼Ð° Ð½-1">
            <a:extLst>
              <a:ext uri="{FF2B5EF4-FFF2-40B4-BE49-F238E27FC236}">
                <a16:creationId xmlns="" xmlns:a16="http://schemas.microsoft.com/office/drawing/2014/main" id="{187F1EB4-297A-46C2-A0E6-324107908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480" y="1000114"/>
            <a:ext cx="7011882" cy="25382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ÐÐ°ÑÑÐ¸Ð½ÐºÐ¸ Ð¿Ð¾ Ð·Ð°Ð¿ÑÐ¾ÑÑ Ð¿Ð°Ð¿ÐºÐ¸ Ð´Ð¾ÐºÑÐ¼ÐµÐ½ÑÐ¾Ð²">
            <a:extLst>
              <a:ext uri="{FF2B5EF4-FFF2-40B4-BE49-F238E27FC236}">
                <a16:creationId xmlns="" xmlns:a16="http://schemas.microsoft.com/office/drawing/2014/main" id="{5D3EE4C2-B595-4BB2-AFEB-CD590D0E5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35" y="37830"/>
            <a:ext cx="5036787" cy="19231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895480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60281" y="612048"/>
            <a:ext cx="5857875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chemeClr val="tx2"/>
                </a:solidFill>
              </a:rPr>
              <a:t>ПРОФЕССИОНАЛЬНЫЕ ЗАБОЛЕВАНИЯ</a:t>
            </a:r>
            <a:endParaRPr lang="ru-RU" sz="2400" dirty="0">
              <a:solidFill>
                <a:schemeClr val="tx2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ru-RU" sz="2000" dirty="0">
                <a:solidFill>
                  <a:schemeClr val="tx2"/>
                </a:solidFill>
              </a:rPr>
              <a:t>профессиональное заболевание – это хроническое или острое заболевание застрахованного, являющееся результатом воздействия на него вредного (вредных) производственного (производственных) фактора (факторов) и повлекшее временную или стойкую утрату им профессиональной трудоспособности. </a:t>
            </a:r>
          </a:p>
        </p:txBody>
      </p:sp>
      <p:pic>
        <p:nvPicPr>
          <p:cNvPr id="70658" name="Picture 2" descr="http://content.foto.mail.ru/mail/eliza1947/_blogs/i-1368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48375" y="2472334"/>
            <a:ext cx="2924176" cy="2450306"/>
          </a:xfrm>
          <a:prstGeom prst="rect">
            <a:avLst/>
          </a:prstGeom>
          <a:noFill/>
        </p:spPr>
      </p:pic>
      <p:pic>
        <p:nvPicPr>
          <p:cNvPr id="70660" name="Picture 4" descr="http://www.joniskelis.lt/wp-content/uploads/2012/07/nugar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00776" y="6548"/>
            <a:ext cx="2943225" cy="2596754"/>
          </a:xfrm>
          <a:prstGeom prst="rect">
            <a:avLst/>
          </a:prstGeom>
          <a:noFill/>
        </p:spPr>
      </p:pic>
      <p:pic>
        <p:nvPicPr>
          <p:cNvPr id="70662" name="Picture 6" descr="http://infomedia.com.ru/images/e/6/ehkzem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2725" y="3506987"/>
            <a:ext cx="2482850" cy="1508522"/>
          </a:xfrm>
          <a:prstGeom prst="rect">
            <a:avLst/>
          </a:prstGeom>
          <a:noFill/>
        </p:spPr>
      </p:pic>
      <p:pic>
        <p:nvPicPr>
          <p:cNvPr id="70666" name="Picture 10" descr="http://bagazhznaniy.ru/wp-content/uploads/2013/04/Serdce-cheloveka-630x28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43201" y="3514131"/>
            <a:ext cx="3295651" cy="15370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549393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AutoShape 2"/>
          <p:cNvSpPr>
            <a:spLocks noChangeArrowheads="1"/>
          </p:cNvSpPr>
          <p:nvPr/>
        </p:nvSpPr>
        <p:spPr bwMode="auto">
          <a:xfrm>
            <a:off x="7543800" y="2057400"/>
            <a:ext cx="304800" cy="228600"/>
          </a:xfrm>
          <a:prstGeom prst="downArrow">
            <a:avLst>
              <a:gd name="adj1" fmla="val 50000"/>
              <a:gd name="adj2" fmla="val 35417"/>
            </a:avLst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4035" name="AutoShape 3"/>
          <p:cNvSpPr>
            <a:spLocks noChangeArrowheads="1"/>
          </p:cNvSpPr>
          <p:nvPr/>
        </p:nvSpPr>
        <p:spPr bwMode="auto">
          <a:xfrm>
            <a:off x="4419600" y="2228850"/>
            <a:ext cx="304800" cy="1257300"/>
          </a:xfrm>
          <a:prstGeom prst="downArrow">
            <a:avLst>
              <a:gd name="adj1" fmla="val 40620"/>
              <a:gd name="adj2" fmla="val 39060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4036" name="AutoShape 4"/>
          <p:cNvSpPr>
            <a:spLocks noChangeArrowheads="1"/>
          </p:cNvSpPr>
          <p:nvPr/>
        </p:nvSpPr>
        <p:spPr bwMode="auto">
          <a:xfrm>
            <a:off x="1295400" y="2114550"/>
            <a:ext cx="304800" cy="2457450"/>
          </a:xfrm>
          <a:prstGeom prst="downArrow">
            <a:avLst>
              <a:gd name="adj1" fmla="val 31250"/>
              <a:gd name="adj2" fmla="val 40113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4037" name="AutoShape 5"/>
          <p:cNvSpPr>
            <a:spLocks noChangeArrowheads="1"/>
          </p:cNvSpPr>
          <p:nvPr/>
        </p:nvSpPr>
        <p:spPr bwMode="auto">
          <a:xfrm>
            <a:off x="2743200" y="1828800"/>
            <a:ext cx="304800" cy="114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CFFCC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857224" y="0"/>
            <a:ext cx="7543800" cy="369332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Расследование и учет профессиональных заболеваний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44040" name="Text Box 8"/>
          <p:cNvSpPr txBox="1">
            <a:spLocks noChangeArrowheads="1"/>
          </p:cNvSpPr>
          <p:nvPr/>
        </p:nvSpPr>
        <p:spPr bwMode="auto">
          <a:xfrm>
            <a:off x="214282" y="357172"/>
            <a:ext cx="8686800" cy="954107"/>
          </a:xfrm>
          <a:prstGeom prst="rect">
            <a:avLst/>
          </a:prstGeom>
          <a:gradFill rotWithShape="0">
            <a:gsLst>
              <a:gs pos="0">
                <a:srgbClr val="FFCC66"/>
              </a:gs>
              <a:gs pos="50000">
                <a:srgbClr val="FFFFFF"/>
              </a:gs>
              <a:gs pos="100000">
                <a:srgbClr val="FFCC66"/>
              </a:gs>
            </a:gsLst>
            <a:lin ang="5400000" scaled="1"/>
          </a:gra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sz="14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Профессиональными заболеваниями именуются острые и хронические заболевания (отравления), возникновение которых у работников и других лиц обусловлено </a:t>
            </a:r>
            <a:r>
              <a:rPr lang="ru-RU" sz="1400" b="1" u="sng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воздействием вредных производственных факторов</a:t>
            </a:r>
            <a:r>
              <a:rPr lang="ru-RU" sz="14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выполнении ими трудовых обязанностей или производственной деятельности по заданию организации или индивидуального предпринимателя.</a:t>
            </a:r>
            <a:endParaRPr lang="ru-RU" sz="1400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041" name="Text Box 9"/>
          <p:cNvSpPr txBox="1">
            <a:spLocks noChangeArrowheads="1"/>
          </p:cNvSpPr>
          <p:nvPr/>
        </p:nvSpPr>
        <p:spPr bwMode="auto">
          <a:xfrm>
            <a:off x="214282" y="1357304"/>
            <a:ext cx="2514600" cy="738664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CCFFCC"/>
              </a:gs>
            </a:gsLst>
            <a:lin ang="0" scaled="1"/>
          </a:gra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sz="1400" b="1">
                <a:solidFill>
                  <a:srgbClr val="FF3300"/>
                </a:solidFill>
                <a:latin typeface="Times New Roman" panose="02020603050405020304" pitchFamily="18" charset="0"/>
              </a:rPr>
              <a:t>У</a:t>
            </a:r>
            <a:r>
              <a:rPr lang="ru-RU" sz="14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становление наличия</a:t>
            </a:r>
            <a:r>
              <a:rPr lang="ru-RU" sz="1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профессионального заболевания</a:t>
            </a:r>
            <a:r>
              <a:rPr lang="ru-RU" sz="1400">
                <a:solidFill>
                  <a:schemeClr val="tx1"/>
                </a:solidFill>
                <a:latin typeface="Times New Roman" panose="02020603050405020304" pitchFamily="18" charset="0"/>
              </a:rPr>
              <a:t>   </a:t>
            </a:r>
            <a:r>
              <a:rPr lang="ru-RU" sz="1400" b="1">
                <a:solidFill>
                  <a:schemeClr val="tx1"/>
                </a:solidFill>
                <a:latin typeface="Times New Roman" panose="02020603050405020304" pitchFamily="18" charset="0"/>
              </a:rPr>
              <a:t>(1 этап)</a:t>
            </a:r>
          </a:p>
        </p:txBody>
      </p:sp>
      <p:sp>
        <p:nvSpPr>
          <p:cNvPr id="44042" name="Text Box 10"/>
          <p:cNvSpPr txBox="1">
            <a:spLocks noChangeArrowheads="1"/>
          </p:cNvSpPr>
          <p:nvPr/>
        </p:nvSpPr>
        <p:spPr bwMode="auto">
          <a:xfrm>
            <a:off x="3071802" y="1357304"/>
            <a:ext cx="3048000" cy="1277273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CCFFFF"/>
              </a:gs>
            </a:gsLst>
            <a:lin ang="0" scaled="1"/>
          </a:gra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sz="1400">
                <a:solidFill>
                  <a:schemeClr val="tx1"/>
                </a:solidFill>
                <a:latin typeface="Times New Roman" panose="02020603050405020304" pitchFamily="18" charset="0"/>
              </a:rPr>
              <a:t>С</a:t>
            </a:r>
            <a:r>
              <a:rPr lang="ru-RU" sz="1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обственно </a:t>
            </a:r>
            <a:r>
              <a:rPr lang="ru-RU" sz="14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расследование обстоятельств и причин</a:t>
            </a:r>
            <a:r>
              <a:rPr lang="ru-RU" sz="1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возни</a:t>
            </a:r>
            <a:r>
              <a:rPr lang="ru-RU" sz="1400">
                <a:solidFill>
                  <a:schemeClr val="tx1"/>
                </a:solidFill>
                <a:latin typeface="Times New Roman" panose="02020603050405020304" pitchFamily="18" charset="0"/>
              </a:rPr>
              <a:t>кно</a:t>
            </a:r>
            <a:r>
              <a:rPr lang="ru-RU" sz="1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вения профессионального заболевания</a:t>
            </a:r>
            <a:r>
              <a:rPr lang="ru-RU" sz="1400">
                <a:solidFill>
                  <a:schemeClr val="tx1"/>
                </a:solidFill>
                <a:latin typeface="Times New Roman" panose="02020603050405020304" pitchFamily="18" charset="0"/>
              </a:rPr>
              <a:t>   </a:t>
            </a:r>
            <a:r>
              <a:rPr lang="ru-RU" sz="1400" b="1">
                <a:solidFill>
                  <a:schemeClr val="tx1"/>
                </a:solidFill>
                <a:latin typeface="Times New Roman" panose="02020603050405020304" pitchFamily="18" charset="0"/>
              </a:rPr>
              <a:t>(2 этап)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ru-RU" sz="1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043" name="Text Box 11"/>
          <p:cNvSpPr txBox="1">
            <a:spLocks noChangeArrowheads="1"/>
          </p:cNvSpPr>
          <p:nvPr/>
        </p:nvSpPr>
        <p:spPr bwMode="auto">
          <a:xfrm>
            <a:off x="6429388" y="1285866"/>
            <a:ext cx="2514600" cy="738664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FFCC"/>
              </a:gs>
            </a:gsLst>
            <a:lin ang="0" scaled="1"/>
          </a:gra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sz="1400" b="1">
                <a:solidFill>
                  <a:srgbClr val="FF3300"/>
                </a:solidFill>
                <a:latin typeface="Times New Roman" panose="02020603050405020304" pitchFamily="18" charset="0"/>
              </a:rPr>
              <a:t>О</a:t>
            </a:r>
            <a:r>
              <a:rPr lang="ru-RU" sz="14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формление</a:t>
            </a:r>
            <a:r>
              <a:rPr lang="ru-RU" sz="1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акта</a:t>
            </a:r>
            <a:r>
              <a:rPr lang="ru-RU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случае профессионального заболевании</a:t>
            </a:r>
            <a:r>
              <a:rPr lang="ru-RU" sz="1400">
                <a:solidFill>
                  <a:schemeClr val="tx1"/>
                </a:solidFill>
                <a:latin typeface="Times New Roman" panose="02020603050405020304" pitchFamily="18" charset="0"/>
              </a:rPr>
              <a:t>   </a:t>
            </a:r>
            <a:r>
              <a:rPr lang="ru-RU" sz="1400" b="1">
                <a:solidFill>
                  <a:schemeClr val="tx1"/>
                </a:solidFill>
                <a:latin typeface="Times New Roman" panose="02020603050405020304" pitchFamily="18" charset="0"/>
              </a:rPr>
              <a:t>(3 этап)</a:t>
            </a:r>
            <a:endParaRPr lang="ru-RU" sz="1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044" name="AutoShape 12"/>
          <p:cNvSpPr>
            <a:spLocks noChangeArrowheads="1"/>
          </p:cNvSpPr>
          <p:nvPr/>
        </p:nvSpPr>
        <p:spPr bwMode="auto">
          <a:xfrm>
            <a:off x="6096000" y="1828800"/>
            <a:ext cx="304800" cy="114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C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4045" name="Text Box 13"/>
          <p:cNvSpPr txBox="1">
            <a:spLocks noChangeArrowheads="1"/>
          </p:cNvSpPr>
          <p:nvPr/>
        </p:nvSpPr>
        <p:spPr bwMode="auto">
          <a:xfrm>
            <a:off x="0" y="2071684"/>
            <a:ext cx="2714644" cy="1785104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CCFFCC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установлении предварительного диагноза - «острое профессиональное заболевание (отравление)» учреждение здравоохранения обязано </a:t>
            </a:r>
            <a:r>
              <a:rPr lang="ru-RU" sz="10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одних суток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направить экстренное извещение о таком заболевании работника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центр государственного санитарно-эпидемиологического надзора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осуществляющий надзор за объектом, на котором возникло заболевание, и сообщение работодателю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44046" name="Text Box 14"/>
          <p:cNvSpPr txBox="1">
            <a:spLocks noChangeArrowheads="1"/>
          </p:cNvSpPr>
          <p:nvPr/>
        </p:nvSpPr>
        <p:spPr bwMode="auto">
          <a:xfrm>
            <a:off x="0" y="3857634"/>
            <a:ext cx="2700326" cy="830997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CCFFCC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sz="1200">
                <a:solidFill>
                  <a:schemeClr val="tx1"/>
                </a:solidFill>
                <a:latin typeface="Times New Roman" panose="02020603050405020304" pitchFamily="18" charset="0"/>
              </a:rPr>
              <a:t>Б</a:t>
            </a:r>
            <a:r>
              <a:rPr lang="ru-RU"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ольной в </a:t>
            </a:r>
            <a:r>
              <a:rPr lang="ru-RU" sz="1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месячный срок</a:t>
            </a:r>
            <a:r>
              <a:rPr lang="ru-RU" sz="1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должен</a:t>
            </a:r>
            <a:r>
              <a:rPr lang="ru-RU"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быть направлен на обследование в специализированное лечебно-профилактическое учреждение </a:t>
            </a:r>
          </a:p>
        </p:txBody>
      </p:sp>
      <p:sp>
        <p:nvSpPr>
          <p:cNvPr id="44047" name="Text Box 15"/>
          <p:cNvSpPr txBox="1">
            <a:spLocks noChangeArrowheads="1"/>
          </p:cNvSpPr>
          <p:nvPr/>
        </p:nvSpPr>
        <p:spPr bwMode="auto">
          <a:xfrm>
            <a:off x="0" y="4681835"/>
            <a:ext cx="2843202" cy="461665"/>
          </a:xfrm>
          <a:prstGeom prst="rect">
            <a:avLst/>
          </a:prstGeom>
          <a:gradFill rotWithShape="0">
            <a:gsLst>
              <a:gs pos="0">
                <a:srgbClr val="FFCC66"/>
              </a:gs>
              <a:gs pos="50000">
                <a:srgbClr val="FFFFFF"/>
              </a:gs>
              <a:gs pos="100000">
                <a:srgbClr val="FFCC66"/>
              </a:gs>
            </a:gsLst>
            <a:lin ang="5400000" scaled="1"/>
          </a:gra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</a:rPr>
              <a:t>Заключительный диагноз, </a:t>
            </a:r>
            <a:r>
              <a:rPr lang="ru-RU" sz="1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медицинское заключение</a:t>
            </a:r>
          </a:p>
        </p:txBody>
      </p:sp>
      <p:sp>
        <p:nvSpPr>
          <p:cNvPr id="44048" name="Text Box 16"/>
          <p:cNvSpPr txBox="1">
            <a:spLocks noChangeArrowheads="1"/>
          </p:cNvSpPr>
          <p:nvPr/>
        </p:nvSpPr>
        <p:spPr bwMode="auto">
          <a:xfrm>
            <a:off x="3071802" y="2285998"/>
            <a:ext cx="3357586" cy="1015663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CCFF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Работодатель </a:t>
            </a:r>
            <a:r>
              <a:rPr lang="ru-RU" sz="12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десятидневный срок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даты получения извещения издает приказ об образовании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комиссии по расследованию обстоятельств и причин возникновения профессионального заболевания. </a:t>
            </a:r>
          </a:p>
        </p:txBody>
      </p:sp>
      <p:sp>
        <p:nvSpPr>
          <p:cNvPr id="44049" name="Text Box 17"/>
          <p:cNvSpPr txBox="1">
            <a:spLocks noChangeArrowheads="1"/>
          </p:cNvSpPr>
          <p:nvPr/>
        </p:nvSpPr>
        <p:spPr bwMode="auto">
          <a:xfrm>
            <a:off x="2928926" y="3573840"/>
            <a:ext cx="3571900" cy="156966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CCFF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101600" indent="85725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sz="12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sz="12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котором излагаются установленные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обстоятельства и причины профессионального заболевания работника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определяет лиц, нарушивших государственные санитарно-эпидемиологические правила, иные нормативные акты , а также указываются меры по устранению причин и предупреждению профессиональных заболеваний.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050" name="Text Box 18"/>
          <p:cNvSpPr txBox="1">
            <a:spLocks noChangeArrowheads="1"/>
          </p:cNvSpPr>
          <p:nvPr/>
        </p:nvSpPr>
        <p:spPr bwMode="auto">
          <a:xfrm>
            <a:off x="6629400" y="2285998"/>
            <a:ext cx="2514600" cy="2492990"/>
          </a:xfrm>
          <a:prstGeom prst="rect">
            <a:avLst/>
          </a:prstGeom>
          <a:gradFill rotWithShape="0">
            <a:gsLst>
              <a:gs pos="0">
                <a:srgbClr val="FFCC66"/>
              </a:gs>
              <a:gs pos="50000">
                <a:srgbClr val="FFFFFF"/>
              </a:gs>
              <a:gs pos="100000">
                <a:srgbClr val="FFCC66"/>
              </a:gs>
            </a:gsLst>
            <a:lin ang="0" scaled="1"/>
          </a:gra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расследования комиссия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в </a:t>
            </a:r>
            <a:r>
              <a:rPr lang="ru-RU" sz="1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3 </a:t>
            </a:r>
            <a:r>
              <a:rPr lang="ru-RU" sz="12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дневный</a:t>
            </a:r>
            <a:r>
              <a:rPr lang="ru-RU" sz="1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срок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</a:t>
            </a:r>
            <a:r>
              <a:rPr lang="ru-RU" sz="12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 </a:t>
            </a:r>
            <a:r>
              <a:rPr lang="ru-RU" sz="1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случае профессионального заболевания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</a:rPr>
              <a:t>(в 5 экземплярах) для: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</a:rPr>
              <a:t>  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работника,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 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работодателя,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 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 </a:t>
            </a:r>
            <a:r>
              <a:rPr lang="ru-RU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госсанэпиднадзора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 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 профессиональной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патологии (учреждения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зд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равоохран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ен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ия),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          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страховщика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15871641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ÐÐ°ÑÑÐ¸Ð½ÐºÐ¸ Ð¿Ð¾ Ð·Ð°Ð¿ÑÐ¾ÑÑ Ð·Ð°ÐºÐ¾Ð½ png">
            <a:extLst>
              <a:ext uri="{FF2B5EF4-FFF2-40B4-BE49-F238E27FC236}">
                <a16:creationId xmlns="" xmlns:a16="http://schemas.microsoft.com/office/drawing/2014/main" id="{207488EB-10A4-49EA-99C8-D0385CE15B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1" y="70257"/>
            <a:ext cx="4179711" cy="204544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786FDFFB-D06C-4F96-9E5C-03844BB972F6}"/>
              </a:ext>
            </a:extLst>
          </p:cNvPr>
          <p:cNvSpPr txBox="1"/>
          <p:nvPr/>
        </p:nvSpPr>
        <p:spPr>
          <a:xfrm>
            <a:off x="1" y="2030424"/>
            <a:ext cx="9143999" cy="584775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n>
                  <a:solidFill>
                    <a:schemeClr val="accent2"/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Нормативные акты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3E5BAD67-3BF9-45B3-AC8E-B3EA4BCA667C}"/>
              </a:ext>
            </a:extLst>
          </p:cNvPr>
          <p:cNvSpPr/>
          <p:nvPr/>
        </p:nvSpPr>
        <p:spPr>
          <a:xfrm>
            <a:off x="4309424" y="3740019"/>
            <a:ext cx="48344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latin typeface="Times New Roman" panose="02020603050405020304" pitchFamily="18" charset="0"/>
              </a:rPr>
              <a:t>Федеральный закон от 24.07.1998 № 125-ФЗ </a:t>
            </a:r>
            <a:endParaRPr lang="ru-RU" sz="1600" dirty="0">
              <a:latin typeface="Times New Roman" panose="02020603050405020304" pitchFamily="18" charset="0"/>
            </a:endParaRPr>
          </a:p>
          <a:p>
            <a:pPr algn="ctr"/>
            <a:r>
              <a:rPr lang="ru-RU" sz="1600" dirty="0">
                <a:latin typeface="Times New Roman" panose="02020603050405020304" pitchFamily="18" charset="0"/>
              </a:rPr>
              <a:t>«Об обязательном социальном страховании от несчастных случаев на производстве и профессиональных заболеваний» </a:t>
            </a:r>
            <a:endParaRPr lang="ru-RU" sz="160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D3B9C5E8-08ED-4511-8517-1DF8969B840C}"/>
              </a:ext>
            </a:extLst>
          </p:cNvPr>
          <p:cNvSpPr/>
          <p:nvPr/>
        </p:nvSpPr>
        <p:spPr>
          <a:xfrm>
            <a:off x="0" y="3740018"/>
            <a:ext cx="395675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6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latin typeface="Times New Roman" panose="02020603050405020304" pitchFamily="18" charset="0"/>
              </a:rPr>
              <a:t>Приказ Минтруда РФ </a:t>
            </a:r>
            <a:endParaRPr lang="ru-RU" sz="1600" dirty="0">
              <a:latin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latin typeface="Times New Roman" panose="02020603050405020304" pitchFamily="18" charset="0"/>
              </a:rPr>
              <a:t>от 14.07.2021 № 467н </a:t>
            </a:r>
            <a:r>
              <a:rPr lang="ru-RU" sz="1600" dirty="0">
                <a:latin typeface="Times New Roman" panose="02020603050405020304" pitchFamily="18" charset="0"/>
              </a:rPr>
              <a:t>«Об утверждении Правил финансового обеспечения предупредительных мер…». </a:t>
            </a:r>
          </a:p>
        </p:txBody>
      </p:sp>
      <p:pic>
        <p:nvPicPr>
          <p:cNvPr id="21510" name="Picture 6" descr="ÐÐ°ÑÑÐ¸Ð½ÐºÐ¸ Ð¿Ð¾ Ð·Ð°Ð¿ÑÐ¾ÑÑ Ð¿Ð°Ð¿ÐºÐ° png">
            <a:extLst>
              <a:ext uri="{FF2B5EF4-FFF2-40B4-BE49-F238E27FC236}">
                <a16:creationId xmlns="" xmlns:a16="http://schemas.microsoft.com/office/drawing/2014/main" id="{702E100D-FE0B-493D-ABF0-7B0AFDED2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7578" y="3232941"/>
            <a:ext cx="939339" cy="5283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ÐÐ°ÑÑÐ¸Ð½ÐºÐ¸ Ð¿Ð¾ Ð·Ð°Ð¿ÑÐ¾ÑÑ Ð¿Ð°Ð¿ÐºÐ° png">
            <a:extLst>
              <a:ext uri="{FF2B5EF4-FFF2-40B4-BE49-F238E27FC236}">
                <a16:creationId xmlns="" xmlns:a16="http://schemas.microsoft.com/office/drawing/2014/main" id="{BDC40440-5DA1-41AF-82A0-CE8557A77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443" y="3254243"/>
            <a:ext cx="863602" cy="4857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706986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CF43B34-CADB-422D-9816-4B3465AD62B4}"/>
              </a:ext>
            </a:extLst>
          </p:cNvPr>
          <p:cNvSpPr txBox="1"/>
          <p:nvPr/>
        </p:nvSpPr>
        <p:spPr>
          <a:xfrm>
            <a:off x="371927" y="260431"/>
            <a:ext cx="850585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2400" dirty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Задачи обязательно социального страхования: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="" xmlns:a16="http://schemas.microsoft.com/office/drawing/2014/main" id="{D79506D4-7FCD-4749-B207-9BA5A8FF4832}"/>
              </a:ext>
            </a:extLst>
          </p:cNvPr>
          <p:cNvGraphicFramePr/>
          <p:nvPr/>
        </p:nvGraphicFramePr>
        <p:xfrm>
          <a:off x="185195" y="882420"/>
          <a:ext cx="8692587" cy="31799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Picture 2" descr="ÐÐ°ÑÑÐ¸Ð½ÐºÐ¸ Ð¿Ð¾ Ð·Ð°Ð¿ÑÐ¾ÑÑ ÑÑÑÐ°ÑÐ¾Ð²Ð°Ð½Ð¸Ðµ ÑÐ°Ð±Ð¾ÑÐ½Ð¸ÐºÐ°">
            <a:extLst>
              <a:ext uri="{FF2B5EF4-FFF2-40B4-BE49-F238E27FC236}">
                <a16:creationId xmlns="" xmlns:a16="http://schemas.microsoft.com/office/drawing/2014/main" id="{1EADFB4A-1834-4AE4-9B6A-DBBD712B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95" y="4063705"/>
            <a:ext cx="1439726" cy="107979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ÐÐ°ÑÑÐ¸Ð½ÐºÐ¸ Ð¿Ð¾ Ð·Ð°Ð¿ÑÐ¾ÑÑ ÑÑÑÐ°ÑÐ¾Ð²Ð°Ð½Ð¸Ðµ ÑÐ°Ð±Ð¾ÑÐ½Ð¸ÐºÐ°">
            <a:extLst>
              <a:ext uri="{FF2B5EF4-FFF2-40B4-BE49-F238E27FC236}">
                <a16:creationId xmlns="" xmlns:a16="http://schemas.microsoft.com/office/drawing/2014/main" id="{302E5FBE-5905-4910-9823-E0FD8FE5D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929" y="4063706"/>
            <a:ext cx="1439727" cy="107979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ÐÐ°ÑÑÐ¸Ð½ÐºÐ¸ Ð¿Ð¾ Ð·Ð°Ð¿ÑÐ¾ÑÑ ÑÑÑÐ°ÑÐ¾Ð²Ð°Ð½Ð¸Ðµ ÑÐ°Ð±Ð¾ÑÐ½Ð¸ÐºÐ°">
            <a:extLst>
              <a:ext uri="{FF2B5EF4-FFF2-40B4-BE49-F238E27FC236}">
                <a16:creationId xmlns="" xmlns:a16="http://schemas.microsoft.com/office/drawing/2014/main" id="{FB5966F0-2D29-4CD5-910D-D8EA957349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656" y="4062322"/>
            <a:ext cx="1475445" cy="10811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ÐÐ°ÑÑÐ¸Ð½ÐºÐ¸ Ð¿Ð¾ Ð·Ð°Ð¿ÑÐ¾ÑÑ ÑÑÑÐ°ÑÐ¾Ð²Ð°Ð½Ð¸Ðµ ÑÐ°Ð±Ð¾ÑÐ½Ð¸ÐºÐ°">
            <a:extLst>
              <a:ext uri="{FF2B5EF4-FFF2-40B4-BE49-F238E27FC236}">
                <a16:creationId xmlns="" xmlns:a16="http://schemas.microsoft.com/office/drawing/2014/main" id="{372029B7-A7AC-4F7B-9259-46C25C694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1488" y="4062322"/>
            <a:ext cx="1475445" cy="10811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ÐÐ°ÑÑÐ¸Ð½ÐºÐ¸ Ð¿Ð¾ Ð·Ð°Ð¿ÑÐ¾ÑÑ ÑÑÑÐ°ÑÐ¾Ð²Ð°Ð½Ð¸Ðµ ÑÐ°Ð±Ð¾ÑÐ½Ð¸ÐºÐ°">
            <a:extLst>
              <a:ext uri="{FF2B5EF4-FFF2-40B4-BE49-F238E27FC236}">
                <a16:creationId xmlns="" xmlns:a16="http://schemas.microsoft.com/office/drawing/2014/main" id="{4F343B66-F4A1-4CEB-9BF7-369C121AB3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709" y="4062322"/>
            <a:ext cx="1441570" cy="10811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ÐÐ°ÑÑÐ¸Ð½ÐºÐ¸ Ð¿Ð¾ Ð·Ð°Ð¿ÑÐ¾ÑÑ ÑÑÑÐ°ÑÐ¾Ð²Ð°Ð½Ð¸Ðµ ÑÐ°Ð±Ð¾ÑÐ½Ð¸ÐºÐ°">
            <a:extLst>
              <a:ext uri="{FF2B5EF4-FFF2-40B4-BE49-F238E27FC236}">
                <a16:creationId xmlns="" xmlns:a16="http://schemas.microsoft.com/office/drawing/2014/main" id="{062D902D-74DA-4418-93E7-3071E27D7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444" y="4062322"/>
            <a:ext cx="1441570" cy="10811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48793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Картинки по запросу выплаты картинки">
            <a:extLst>
              <a:ext uri="{FF2B5EF4-FFF2-40B4-BE49-F238E27FC236}">
                <a16:creationId xmlns="" xmlns:a16="http://schemas.microsoft.com/office/drawing/2014/main" id="{5E8D1AF8-D9FE-4922-8364-BAF9AFC38A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="" xmlns:a14="http://schemas.microsoft.com/office/drawing/2010/main">
                  <a14:imgLayer r:embed="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322" y="3024010"/>
            <a:ext cx="5849679" cy="21194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C:\Users\TurninaRD\Desktop\32439.jpg">
            <a:extLst>
              <a:ext uri="{FF2B5EF4-FFF2-40B4-BE49-F238E27FC236}">
                <a16:creationId xmlns="" xmlns:a16="http://schemas.microsoft.com/office/drawing/2014/main" id="{4BFAA781-9DFE-4B2B-89B0-F0D8A9FE3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="" xmlns:a14="http://schemas.microsoft.com/office/drawing/2010/main">
                  <a14:imgLayer r:embed="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4" y="853705"/>
            <a:ext cx="4399670" cy="22040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TurninaRD\Desktop\Без названия.jpg">
            <a:extLst>
              <a:ext uri="{FF2B5EF4-FFF2-40B4-BE49-F238E27FC236}">
                <a16:creationId xmlns="" xmlns:a16="http://schemas.microsoft.com/office/drawing/2014/main" id="{9B1444B6-CF5E-4E00-8CFD-CEE161EC0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288" y="742536"/>
            <a:ext cx="4751571" cy="23482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:\Users\TurninaRD\Desktop\754598871045411.jpeg">
            <a:extLst>
              <a:ext uri="{FF2B5EF4-FFF2-40B4-BE49-F238E27FC236}">
                <a16:creationId xmlns="" xmlns:a16="http://schemas.microsoft.com/office/drawing/2014/main" id="{3AF3987B-692C-4B40-A73D-14DC9AD2CA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lum bright="70000" contrast="-7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7326"/>
          <a:stretch/>
        </p:blipFill>
        <p:spPr bwMode="auto">
          <a:xfrm>
            <a:off x="0" y="2831490"/>
            <a:ext cx="4399670" cy="23173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TurninaRD\Desktop\inx960x640.jpg">
            <a:extLst>
              <a:ext uri="{FF2B5EF4-FFF2-40B4-BE49-F238E27FC236}">
                <a16:creationId xmlns="" xmlns:a16="http://schemas.microsoft.com/office/drawing/2014/main" id="{DEA10AA3-92EB-4507-A03A-37ED8FEF9C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637" t="6901" r="9673" b="9797"/>
          <a:stretch/>
        </p:blipFill>
        <p:spPr bwMode="auto">
          <a:xfrm>
            <a:off x="3074279" y="1644029"/>
            <a:ext cx="2743200" cy="1796903"/>
          </a:xfrm>
          <a:prstGeom prst="ellipse">
            <a:avLst/>
          </a:prstGeom>
          <a:ln>
            <a:noFill/>
          </a:ln>
          <a:effectLst>
            <a:softEdge rad="381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4008FD42-EA3F-4155-8C65-97428542F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5254" y="778744"/>
            <a:ext cx="9144000" cy="737177"/>
          </a:xfrm>
          <a:ln w="57150"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3600" b="1" dirty="0">
                <a:ln w="3155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На какие компенсации можно рассчитывать?</a:t>
            </a:r>
            <a:endParaRPr lang="ru-RU" sz="3600" b="1" dirty="0">
              <a:ln w="31550" cmpd="sng">
                <a:solidFill>
                  <a:srgbClr val="FF0000"/>
                </a:solidFill>
                <a:prstDash val="solid"/>
              </a:ln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308B3D2-CEAD-44D1-B39C-D1638C184B8D}"/>
              </a:ext>
            </a:extLst>
          </p:cNvPr>
          <p:cNvSpPr txBox="1"/>
          <p:nvPr/>
        </p:nvSpPr>
        <p:spPr>
          <a:xfrm>
            <a:off x="301772" y="1705329"/>
            <a:ext cx="2690779" cy="646331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n w="1016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Пособие по временной нетрудоспособности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82E55716-89B3-45DB-9409-35AA888DBC94}"/>
              </a:ext>
            </a:extLst>
          </p:cNvPr>
          <p:cNvSpPr txBox="1"/>
          <p:nvPr/>
        </p:nvSpPr>
        <p:spPr>
          <a:xfrm>
            <a:off x="2553716" y="4140861"/>
            <a:ext cx="3408620" cy="923330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n w="1016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Единовременная страховая выплата семье, в случае гибели работника (1 </a:t>
            </a:r>
            <a:r>
              <a:rPr lang="ru-RU" b="1" dirty="0" err="1">
                <a:ln w="1016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млн.руб</a:t>
            </a:r>
            <a:r>
              <a:rPr lang="ru-RU" b="1" dirty="0">
                <a:ln w="1016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.)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7B5C55C-AD81-4622-818B-1DCA529D520B}"/>
              </a:ext>
            </a:extLst>
          </p:cNvPr>
          <p:cNvSpPr txBox="1"/>
          <p:nvPr/>
        </p:nvSpPr>
        <p:spPr>
          <a:xfrm>
            <a:off x="6129493" y="1713742"/>
            <a:ext cx="2690779" cy="646331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n w="1016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Ежемесячная страховая выплата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A430789-F932-4FC6-A95F-35ADA325FA56}"/>
              </a:ext>
            </a:extLst>
          </p:cNvPr>
          <p:cNvSpPr txBox="1"/>
          <p:nvPr/>
        </p:nvSpPr>
        <p:spPr>
          <a:xfrm>
            <a:off x="6066830" y="2831490"/>
            <a:ext cx="2690779" cy="923330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n w="1016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Дополнительные расходы на реабилитацию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1E9CADCE-C828-426B-94C5-27D4B9067ADE}"/>
              </a:ext>
            </a:extLst>
          </p:cNvPr>
          <p:cNvSpPr txBox="1"/>
          <p:nvPr/>
        </p:nvSpPr>
        <p:spPr>
          <a:xfrm>
            <a:off x="301772" y="2859247"/>
            <a:ext cx="2690779" cy="646331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n w="1016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Единовременная страховая выплата</a:t>
            </a:r>
          </a:p>
        </p:txBody>
      </p:sp>
    </p:spTree>
    <p:extLst>
      <p:ext uri="{BB962C8B-B14F-4D97-AF65-F5344CB8AC3E}">
        <p14:creationId xmlns="" xmlns:p14="http://schemas.microsoft.com/office/powerpoint/2010/main" val="15197903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AA82D93B-2AD9-455A-A9BC-A324B8A4628E}"/>
              </a:ext>
            </a:extLst>
          </p:cNvPr>
          <p:cNvSpPr/>
          <p:nvPr/>
        </p:nvSpPr>
        <p:spPr>
          <a:xfrm>
            <a:off x="246185" y="43692"/>
            <a:ext cx="8651631" cy="31393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введением в действие Федерального закона «О бюджете Фонда социального страхования РФ на 2019 год и на плановый период 2020 и 2021 годов» от 28 ноября 2018 г. №431-ФЗ, руководствуясь частью 2 пункта 1 статьи 6 «Особенности исполнения бюджета Фонда» Фонд, в пределах бюджетных ассигнований, вправе увеличить объемы сумм страховых взносов на обязательное социальное страхование от несчастных случаев на производстве и профессиональных заболеваний, перечисленных в предшествующем году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20% до 30%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финансовое обеспечение предупредительных мер год по сокращению производственного травматизма и профессиональных заболеваний работников и санаторно-курортное лечение работников, занятых на работах с вредными и (или) опасными производственными факторами.</a:t>
            </a:r>
          </a:p>
        </p:txBody>
      </p:sp>
      <p:pic>
        <p:nvPicPr>
          <p:cNvPr id="15368" name="Picture 8" descr="ÐÐ°ÑÑÐ¸Ð½ÐºÐ¸ Ð¿Ð¾ Ð·Ð°Ð¿ÑÐ¾ÑÑ ÑÐ¾ÑÑ Ð³ÑÐ°ÑÐ¸Ðº png">
            <a:extLst>
              <a:ext uri="{FF2B5EF4-FFF2-40B4-BE49-F238E27FC236}">
                <a16:creationId xmlns="" xmlns:a16="http://schemas.microsoft.com/office/drawing/2014/main" id="{C4491F41-8B78-4736-A405-64DBE2373F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7057" b="10696"/>
          <a:stretch/>
        </p:blipFill>
        <p:spPr bwMode="auto">
          <a:xfrm>
            <a:off x="2274277" y="2233246"/>
            <a:ext cx="7303476" cy="29102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0" name="Picture 10" descr="ÐÐ°ÑÑÐ¸Ð½ÐºÐ¸ Ð¿Ð¾ Ð·Ð°Ð¿ÑÐ¾ÑÑ ÐºÑÑÐ±ÑÐº">
            <a:extLst>
              <a:ext uri="{FF2B5EF4-FFF2-40B4-BE49-F238E27FC236}">
                <a16:creationId xmlns="" xmlns:a16="http://schemas.microsoft.com/office/drawing/2014/main" id="{1DC84A3C-8B2A-4B5D-BEB0-ABCD63223A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789010"/>
            <a:ext cx="3425205" cy="15694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6DEDE03-71C8-47A7-83BA-E3ECA7553FF8}"/>
              </a:ext>
            </a:extLst>
          </p:cNvPr>
          <p:cNvSpPr txBox="1"/>
          <p:nvPr/>
        </p:nvSpPr>
        <p:spPr>
          <a:xfrm>
            <a:off x="4349261" y="3065125"/>
            <a:ext cx="12586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>
                <a:solidFill>
                  <a:srgbClr val="FF0000"/>
                </a:solidFill>
              </a:rPr>
              <a:t>20%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C7910FB5-4337-4D56-8BDD-662DF435D82B}"/>
              </a:ext>
            </a:extLst>
          </p:cNvPr>
          <p:cNvSpPr txBox="1"/>
          <p:nvPr/>
        </p:nvSpPr>
        <p:spPr>
          <a:xfrm>
            <a:off x="6423125" y="2086560"/>
            <a:ext cx="12586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>
                <a:solidFill>
                  <a:srgbClr val="FF0000"/>
                </a:solidFill>
              </a:rPr>
              <a:t>30%</a:t>
            </a: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="" xmlns:a16="http://schemas.microsoft.com/office/drawing/2014/main" id="{F0ABF3CC-916A-4FF3-8A53-5BFF073688A8}"/>
              </a:ext>
            </a:extLst>
          </p:cNvPr>
          <p:cNvCxnSpPr/>
          <p:nvPr/>
        </p:nvCxnSpPr>
        <p:spPr>
          <a:xfrm flipV="1">
            <a:off x="5834385" y="2709807"/>
            <a:ext cx="1172307" cy="666941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4740245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61257E0B-8A61-4EA1-92B5-051FBFE7B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55" y="150072"/>
            <a:ext cx="659877" cy="621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127342F5-9A09-4A7C-882A-33D92B96A0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631" y="150072"/>
            <a:ext cx="936000" cy="702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65EE5A74-0B99-424F-BE81-A6AB9546032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62358" t="36250"/>
          <a:stretch/>
        </p:blipFill>
        <p:spPr>
          <a:xfrm>
            <a:off x="6868988" y="3518065"/>
            <a:ext cx="2275013" cy="1625435"/>
          </a:xfrm>
          <a:prstGeom prst="rect">
            <a:avLst/>
          </a:prstGeom>
        </p:spPr>
      </p:pic>
      <p:pic>
        <p:nvPicPr>
          <p:cNvPr id="8" name="Picture 6" descr="F:\и снова\может пригодится\figure-podium-speaking.jpg">
            <a:extLst>
              <a:ext uri="{FF2B5EF4-FFF2-40B4-BE49-F238E27FC236}">
                <a16:creationId xmlns="" xmlns:a16="http://schemas.microsoft.com/office/drawing/2014/main" id="{03E2F95B-8CE9-4C07-8C56-731A338AB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-45813" y="2144871"/>
            <a:ext cx="2782887" cy="2742010"/>
          </a:xfrm>
          <a:prstGeom prst="rect">
            <a:avLst/>
          </a:prstGeom>
          <a:noFill/>
          <a:ln>
            <a:noFill/>
          </a:ln>
          <a:effectLst>
            <a:softEdge rad="0"/>
          </a:effectLst>
        </p:spPr>
      </p:pic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CF278B2D-BE72-4A38-B048-99E40A071155}"/>
              </a:ext>
            </a:extLst>
          </p:cNvPr>
          <p:cNvSpPr/>
          <p:nvPr/>
        </p:nvSpPr>
        <p:spPr>
          <a:xfrm>
            <a:off x="1813631" y="1071264"/>
            <a:ext cx="6336704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3300"/>
                </a:solidFill>
                <a:latin typeface="Arial" charset="0"/>
                <a:cs typeface="Arial" charset="0"/>
              </a:rPr>
              <a:t> </a:t>
            </a:r>
            <a:r>
              <a:rPr lang="ru-RU" sz="4000" b="1" dirty="0">
                <a:ln w="10541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Спасибо за внимание!</a:t>
            </a:r>
            <a:endParaRPr lang="ru-RU" sz="3600" b="1" dirty="0">
              <a:ln w="10541" cmpd="sng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3777152-FB5E-42D6-8561-03E469347C72}"/>
              </a:ext>
            </a:extLst>
          </p:cNvPr>
          <p:cNvSpPr txBox="1"/>
          <p:nvPr/>
        </p:nvSpPr>
        <p:spPr>
          <a:xfrm>
            <a:off x="2337670" y="2363915"/>
            <a:ext cx="52886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Работы Вам без травм и аварий!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2B4476A0-8710-462A-85E0-42F5768AE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0F9-9AB8-42A6-A81D-26E92BF03D04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055435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902</Words>
  <PresentationFormat>Экран (16:9)</PresentationFormat>
  <Paragraphs>108</Paragraphs>
  <Slides>20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Тема Office</vt:lpstr>
      <vt:lpstr>Chart</vt:lpstr>
      <vt:lpstr>ПРОИЗВОДСТВЕННЫЙ ТРАВМАТИЗМ. РАССЛЕДОВАНИЕ НЕСЧАСТНЫХ СЛУЧАЕВ НА ПРОИЗВОДСТВЕ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 На какие компенсации можно рассчитывать?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общая </dc:title>
  <dc:creator>Пользователь</dc:creator>
  <cp:lastModifiedBy>UseR7</cp:lastModifiedBy>
  <cp:revision>24</cp:revision>
  <dcterms:created xsi:type="dcterms:W3CDTF">2022-03-22T06:34:24Z</dcterms:created>
  <dcterms:modified xsi:type="dcterms:W3CDTF">2022-04-08T08:52:02Z</dcterms:modified>
</cp:coreProperties>
</file>